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4"/>
  </p:sldMasterIdLst>
  <p:notesMasterIdLst>
    <p:notesMasterId r:id="rId15"/>
  </p:notesMasterIdLst>
  <p:sldIdLst>
    <p:sldId id="259" r:id="rId5"/>
    <p:sldId id="263" r:id="rId6"/>
    <p:sldId id="264" r:id="rId7"/>
    <p:sldId id="260" r:id="rId8"/>
    <p:sldId id="257" r:id="rId9"/>
    <p:sldId id="258"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396DFF-8717-87BE-DDA2-0C3441121B76}" v="655" dt="2025-08-24T21:49:59.3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59685" autoAdjust="0"/>
  </p:normalViewPr>
  <p:slideViewPr>
    <p:cSldViewPr snapToGrid="0">
      <p:cViewPr varScale="1">
        <p:scale>
          <a:sx n="66" d="100"/>
          <a:sy n="66" d="100"/>
        </p:scale>
        <p:origin x="165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4FE1D2-FBB7-462E-8667-031C4EE8B20E}" type="datetimeFigureOut">
              <a:rPr lang="en-US" smtClean="0"/>
              <a:t>8/24/2025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05C9C1-37DB-4D29-818D-55FAA5912191}" type="slidenum">
              <a:rPr lang="en-US" smtClean="0"/>
              <a:t>‹#›</a:t>
            </a:fld>
            <a:endParaRPr lang="en-US"/>
          </a:p>
        </p:txBody>
      </p:sp>
    </p:spTree>
    <p:extLst>
      <p:ext uri="{BB962C8B-B14F-4D97-AF65-F5344CB8AC3E}">
        <p14:creationId xmlns:p14="http://schemas.microsoft.com/office/powerpoint/2010/main" val="493383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Katrina</a:t>
            </a:r>
          </a:p>
          <a:p>
            <a:endParaRPr lang="en-US" dirty="0"/>
          </a:p>
          <a:p>
            <a:r>
              <a:rPr lang="en-US" dirty="0"/>
              <a:t>Hello and welcome to:  </a:t>
            </a:r>
            <a:r>
              <a:rPr lang="en-US" i="1" dirty="0"/>
              <a:t>Code Jumper: Weaving the Way from Blocks to Python in CJ Threads</a:t>
            </a:r>
            <a:endParaRPr lang="en-US" dirty="0"/>
          </a:p>
          <a:p>
            <a:endParaRPr lang="en-US" i="1" dirty="0"/>
          </a:p>
          <a:p>
            <a:r>
              <a:rPr lang="en-US" b="1" dirty="0">
                <a:cs typeface="+mn-lt"/>
              </a:rPr>
              <a:t>Today </a:t>
            </a:r>
            <a:r>
              <a:rPr lang="en-US" b="1" dirty="0"/>
              <a:t>you will be introduced to CJ Threads</a:t>
            </a:r>
            <a:r>
              <a:rPr lang="en-US" dirty="0"/>
              <a:t> — the new Code Jumper module designed to help students transition from accessible block-based coding to Python, all within the familiar context of Code Jumper.</a:t>
            </a:r>
          </a:p>
          <a:p>
            <a:endParaRPr lang="en-US" dirty="0"/>
          </a:p>
          <a:p>
            <a:r>
              <a:rPr lang="en-US" dirty="0"/>
              <a:t>This session will guide educators through the powerful features of CJ Threads that make learning Python concepts easier to grasp, more inclusive, and highly approachable. Educators and parents will discover how to access the update, what’s included, and where to find helpful resources to learn and explore CJ Threads.</a:t>
            </a: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30594622-C062-874F-A5CC-A440E03D0E03}" type="slidenum">
              <a:rPr lang="en-US" smtClean="0"/>
              <a:t>1</a:t>
            </a:fld>
            <a:endParaRPr lang="en-US"/>
          </a:p>
        </p:txBody>
      </p:sp>
    </p:spTree>
    <p:extLst>
      <p:ext uri="{BB962C8B-B14F-4D97-AF65-F5344CB8AC3E}">
        <p14:creationId xmlns:p14="http://schemas.microsoft.com/office/powerpoint/2010/main" val="33043759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175A0A-D178-E829-66C0-5A07558D46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6085CB-6E8E-B4C1-E687-DC5F10AA19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70B846-11B3-EBCD-4AE2-342A86BB121F}"/>
              </a:ext>
            </a:extLst>
          </p:cNvPr>
          <p:cNvSpPr>
            <a:spLocks noGrp="1"/>
          </p:cNvSpPr>
          <p:nvPr>
            <p:ph type="body" idx="1"/>
          </p:nvPr>
        </p:nvSpPr>
        <p:spPr/>
        <p:txBody>
          <a:bodyPr/>
          <a:lstStyle/>
          <a:p>
            <a:r>
              <a:rPr lang="en-US" dirty="0"/>
              <a:t>Speaker: Katrina</a:t>
            </a:r>
          </a:p>
        </p:txBody>
      </p:sp>
      <p:sp>
        <p:nvSpPr>
          <p:cNvPr id="4" name="Slide Number Placeholder 3">
            <a:extLst>
              <a:ext uri="{FF2B5EF4-FFF2-40B4-BE49-F238E27FC236}">
                <a16:creationId xmlns:a16="http://schemas.microsoft.com/office/drawing/2014/main" id="{7413D7EA-4771-484B-13A7-4EA5BEC12AA6}"/>
              </a:ext>
            </a:extLst>
          </p:cNvPr>
          <p:cNvSpPr>
            <a:spLocks noGrp="1"/>
          </p:cNvSpPr>
          <p:nvPr>
            <p:ph type="sldNum" sz="quarter" idx="5"/>
          </p:nvPr>
        </p:nvSpPr>
        <p:spPr/>
        <p:txBody>
          <a:bodyPr/>
          <a:lstStyle/>
          <a:p>
            <a:fld id="{30594622-C062-874F-A5CC-A440E03D0E03}" type="slidenum">
              <a:rPr lang="en-US" smtClean="0"/>
              <a:t>10</a:t>
            </a:fld>
            <a:endParaRPr lang="en-US" dirty="0"/>
          </a:p>
        </p:txBody>
      </p:sp>
    </p:spTree>
    <p:extLst>
      <p:ext uri="{BB962C8B-B14F-4D97-AF65-F5344CB8AC3E}">
        <p14:creationId xmlns:p14="http://schemas.microsoft.com/office/powerpoint/2010/main" val="30805029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D9580C-7442-C774-566E-B3C914A749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56E4D5-6CAE-2939-5B87-99A431ED80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45C448-F514-335A-5094-DDAB551420FE}"/>
              </a:ext>
            </a:extLst>
          </p:cNvPr>
          <p:cNvSpPr>
            <a:spLocks noGrp="1"/>
          </p:cNvSpPr>
          <p:nvPr>
            <p:ph type="body" idx="1"/>
          </p:nvPr>
        </p:nvSpPr>
        <p:spPr/>
        <p:txBody>
          <a:bodyPr/>
          <a:lstStyle/>
          <a:p>
            <a:r>
              <a:rPr lang="en-US" dirty="0"/>
              <a:t>Speaker: Katrina</a:t>
            </a:r>
          </a:p>
          <a:p>
            <a:endParaRPr lang="en-US" dirty="0"/>
          </a:p>
          <a:p>
            <a:r>
              <a:rPr lang="en-US" dirty="0"/>
              <a:t>Our agenda for today includes the following...</a:t>
            </a:r>
          </a:p>
        </p:txBody>
      </p:sp>
      <p:sp>
        <p:nvSpPr>
          <p:cNvPr id="4" name="Slide Number Placeholder 3">
            <a:extLst>
              <a:ext uri="{FF2B5EF4-FFF2-40B4-BE49-F238E27FC236}">
                <a16:creationId xmlns:a16="http://schemas.microsoft.com/office/drawing/2014/main" id="{76CB9C11-4ED8-25AB-4A07-194C78B1B14C}"/>
              </a:ext>
            </a:extLst>
          </p:cNvPr>
          <p:cNvSpPr>
            <a:spLocks noGrp="1"/>
          </p:cNvSpPr>
          <p:nvPr>
            <p:ph type="sldNum" sz="quarter" idx="5"/>
          </p:nvPr>
        </p:nvSpPr>
        <p:spPr/>
        <p:txBody>
          <a:bodyPr/>
          <a:lstStyle/>
          <a:p>
            <a:fld id="{30594622-C062-874F-A5CC-A440E03D0E03}" type="slidenum">
              <a:rPr lang="en-US" smtClean="0"/>
              <a:t>3</a:t>
            </a:fld>
            <a:endParaRPr lang="en-US" dirty="0"/>
          </a:p>
        </p:txBody>
      </p:sp>
    </p:spTree>
    <p:extLst>
      <p:ext uri="{BB962C8B-B14F-4D97-AF65-F5344CB8AC3E}">
        <p14:creationId xmlns:p14="http://schemas.microsoft.com/office/powerpoint/2010/main" val="9608546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69088C-E99E-F8E9-2A20-B05BB4B840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3A84B1-0EE8-DEB1-CD33-D0406B8D38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57DB9D-699C-1442-1414-EFE6DAA4CEE1}"/>
              </a:ext>
            </a:extLst>
          </p:cNvPr>
          <p:cNvSpPr>
            <a:spLocks noGrp="1"/>
          </p:cNvSpPr>
          <p:nvPr>
            <p:ph type="body" idx="1"/>
          </p:nvPr>
        </p:nvSpPr>
        <p:spPr/>
        <p:txBody>
          <a:bodyPr/>
          <a:lstStyle/>
          <a:p>
            <a:r>
              <a:rPr lang="en-US" dirty="0"/>
              <a:t>Speaker: Katrina</a:t>
            </a:r>
          </a:p>
          <a:p>
            <a:endParaRPr lang="en-US" dirty="0"/>
          </a:p>
          <a:p>
            <a:r>
              <a:rPr lang="en-US" dirty="0"/>
              <a:t>We have one ground rule for today...</a:t>
            </a:r>
          </a:p>
        </p:txBody>
      </p:sp>
      <p:sp>
        <p:nvSpPr>
          <p:cNvPr id="4" name="Slide Number Placeholder 3">
            <a:extLst>
              <a:ext uri="{FF2B5EF4-FFF2-40B4-BE49-F238E27FC236}">
                <a16:creationId xmlns:a16="http://schemas.microsoft.com/office/drawing/2014/main" id="{A3EE89D7-82B0-8582-2F9B-0CB29294B43B}"/>
              </a:ext>
            </a:extLst>
          </p:cNvPr>
          <p:cNvSpPr>
            <a:spLocks noGrp="1"/>
          </p:cNvSpPr>
          <p:nvPr>
            <p:ph type="sldNum" sz="quarter" idx="5"/>
          </p:nvPr>
        </p:nvSpPr>
        <p:spPr/>
        <p:txBody>
          <a:bodyPr/>
          <a:lstStyle/>
          <a:p>
            <a:fld id="{30594622-C062-874F-A5CC-A440E03D0E03}" type="slidenum">
              <a:rPr lang="en-US" smtClean="0"/>
              <a:t>3</a:t>
            </a:fld>
            <a:endParaRPr lang="en-US" dirty="0"/>
          </a:p>
        </p:txBody>
      </p:sp>
    </p:spTree>
    <p:extLst>
      <p:ext uri="{BB962C8B-B14F-4D97-AF65-F5344CB8AC3E}">
        <p14:creationId xmlns:p14="http://schemas.microsoft.com/office/powerpoint/2010/main" val="37195845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E86CF-808E-3518-4C5A-529339C79A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A77D93-E28B-586E-7E44-E41CA34A1C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172CAD-2973-C8E9-2EF0-FF2A95EC6322}"/>
              </a:ext>
            </a:extLst>
          </p:cNvPr>
          <p:cNvSpPr>
            <a:spLocks noGrp="1"/>
          </p:cNvSpPr>
          <p:nvPr>
            <p:ph type="body" idx="1"/>
          </p:nvPr>
        </p:nvSpPr>
        <p:spPr/>
        <p:txBody>
          <a:bodyPr/>
          <a:lstStyle/>
          <a:p>
            <a:r>
              <a:rPr lang="en-US" dirty="0"/>
              <a:t>Speaker: Katrina</a:t>
            </a:r>
          </a:p>
        </p:txBody>
      </p:sp>
      <p:sp>
        <p:nvSpPr>
          <p:cNvPr id="4" name="Slide Number Placeholder 3">
            <a:extLst>
              <a:ext uri="{FF2B5EF4-FFF2-40B4-BE49-F238E27FC236}">
                <a16:creationId xmlns:a16="http://schemas.microsoft.com/office/drawing/2014/main" id="{F0209F99-D983-A2B1-19B2-6DD4AB6791E2}"/>
              </a:ext>
            </a:extLst>
          </p:cNvPr>
          <p:cNvSpPr>
            <a:spLocks noGrp="1"/>
          </p:cNvSpPr>
          <p:nvPr>
            <p:ph type="sldNum" sz="quarter" idx="5"/>
          </p:nvPr>
        </p:nvSpPr>
        <p:spPr/>
        <p:txBody>
          <a:bodyPr/>
          <a:lstStyle/>
          <a:p>
            <a:fld id="{30594622-C062-874F-A5CC-A440E03D0E03}" type="slidenum">
              <a:rPr lang="en-US" smtClean="0"/>
              <a:t>2</a:t>
            </a:fld>
            <a:endParaRPr lang="en-US" dirty="0"/>
          </a:p>
        </p:txBody>
      </p:sp>
    </p:spTree>
    <p:extLst>
      <p:ext uri="{BB962C8B-B14F-4D97-AF65-F5344CB8AC3E}">
        <p14:creationId xmlns:p14="http://schemas.microsoft.com/office/powerpoint/2010/main" val="9107174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Bef>
                <a:spcPts val="1200"/>
              </a:spcBef>
            </a:pPr>
            <a:r>
              <a:rPr lang="en-US" kern="0" dirty="0">
                <a:solidFill>
                  <a:srgbClr val="000000"/>
                </a:solidFill>
              </a:rPr>
              <a:t>Speaker: Katrina</a:t>
            </a:r>
            <a:endParaRPr lang="en-US" dirty="0"/>
          </a:p>
        </p:txBody>
      </p:sp>
      <p:sp>
        <p:nvSpPr>
          <p:cNvPr id="4" name="Slide Number Placeholder 3"/>
          <p:cNvSpPr>
            <a:spLocks noGrp="1"/>
          </p:cNvSpPr>
          <p:nvPr>
            <p:ph type="sldNum" sz="quarter" idx="5"/>
          </p:nvPr>
        </p:nvSpPr>
        <p:spPr/>
        <p:txBody>
          <a:bodyPr/>
          <a:lstStyle/>
          <a:p>
            <a:fld id="{30594622-C062-874F-A5CC-A440E03D0E03}" type="slidenum">
              <a:rPr lang="en-US" smtClean="0"/>
              <a:t>3</a:t>
            </a:fld>
            <a:endParaRPr lang="en-US" dirty="0"/>
          </a:p>
        </p:txBody>
      </p:sp>
    </p:spTree>
    <p:extLst>
      <p:ext uri="{BB962C8B-B14F-4D97-AF65-F5344CB8AC3E}">
        <p14:creationId xmlns:p14="http://schemas.microsoft.com/office/powerpoint/2010/main" val="11589750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ea typeface="Calibri"/>
                <a:cs typeface="Calibri"/>
              </a:rPr>
              <a:t>Speaker: Michael</a:t>
            </a:r>
          </a:p>
          <a:p>
            <a:endParaRPr lang="en-US" b="1" dirty="0">
              <a:ea typeface="Calibri"/>
              <a:cs typeface="Calibri"/>
            </a:endParaRPr>
          </a:p>
          <a:p>
            <a:r>
              <a:rPr lang="en-US" b="1" dirty="0">
                <a:ea typeface="Calibri"/>
                <a:cs typeface="Calibri"/>
              </a:rPr>
              <a:t>Title for August 26th webinar: </a:t>
            </a:r>
            <a:r>
              <a:rPr lang="en-US" dirty="0"/>
              <a:t>Code Jumper: Weaving the Way from Blocks to Python in CJ Threads</a:t>
            </a:r>
            <a:endParaRPr lang="en-US">
              <a:ea typeface="Calibri"/>
              <a:cs typeface="Calibri"/>
            </a:endParaRPr>
          </a:p>
          <a:p>
            <a:r>
              <a:rPr lang="en-US" b="1" dirty="0">
                <a:ea typeface="Calibri"/>
                <a:cs typeface="Calibri"/>
              </a:rPr>
              <a:t>Summary:</a:t>
            </a:r>
            <a:r>
              <a:rPr lang="en-US" dirty="0">
                <a:ea typeface="Calibri"/>
                <a:cs typeface="Calibri"/>
              </a:rPr>
              <a:t> </a:t>
            </a:r>
            <a:r>
              <a:rPr lang="en-US" dirty="0"/>
              <a:t>Join the American Printing House for the Blind for a webinar introducing CJ Threads — the new Code Jumper module designed to help students transition from accessible block-based coding to Python, all within the familiar context of Code Jumper. This session will guide educators through the powerful features of CJ Threads that make learning Python concepts easier to grasp, more inclusive, and highly approachable. Educators and parents will discover how to access the update, what’s included, and where to find helpful resources to learn and explore CJ Threads.</a:t>
            </a:r>
          </a:p>
          <a:p>
            <a:endParaRPr lang="en-US" b="1" u="sng"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0" dirty="0">
              <a:effectLst/>
              <a:latin typeface="Aptos"/>
              <a:cs typeface="Helvetica"/>
            </a:endParaRPr>
          </a:p>
          <a:p>
            <a:endParaRPr lang="en-US" b="1" u="sng" dirty="0"/>
          </a:p>
          <a:p>
            <a:endParaRPr lang="en-US" dirty="0">
              <a:ea typeface="Calibri"/>
              <a:cs typeface="Calibri"/>
            </a:endParaRPr>
          </a:p>
          <a:p>
            <a:r>
              <a:rPr lang="en-US" dirty="0">
                <a:ea typeface="Calibri"/>
                <a:cs typeface="Calibri"/>
              </a:rPr>
              <a:t>Three areas for obtaining content and downloading the app update are listed on this slide. </a:t>
            </a:r>
          </a:p>
        </p:txBody>
      </p:sp>
      <p:sp>
        <p:nvSpPr>
          <p:cNvPr id="4" name="Slide Number Placeholder 3"/>
          <p:cNvSpPr>
            <a:spLocks noGrp="1"/>
          </p:cNvSpPr>
          <p:nvPr>
            <p:ph type="sldNum" sz="quarter" idx="5"/>
          </p:nvPr>
        </p:nvSpPr>
        <p:spPr/>
        <p:txBody>
          <a:bodyPr/>
          <a:lstStyle/>
          <a:p>
            <a:fld id="{30594622-C062-874F-A5CC-A440E03D0E03}" type="slidenum">
              <a:rPr lang="en-US" smtClean="0"/>
              <a:t>4</a:t>
            </a:fld>
            <a:endParaRPr lang="en-US"/>
          </a:p>
        </p:txBody>
      </p:sp>
    </p:spTree>
    <p:extLst>
      <p:ext uri="{BB962C8B-B14F-4D97-AF65-F5344CB8AC3E}">
        <p14:creationId xmlns:p14="http://schemas.microsoft.com/office/powerpoint/2010/main" val="2398089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6312C8-4688-2BED-707F-4C5DA42175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ADAE15-8B02-354B-AB62-A43EE7F805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993E14-3D67-C6FE-4166-2F825326098C}"/>
              </a:ext>
            </a:extLst>
          </p:cNvPr>
          <p:cNvSpPr>
            <a:spLocks noGrp="1"/>
          </p:cNvSpPr>
          <p:nvPr>
            <p:ph type="body" idx="1"/>
          </p:nvPr>
        </p:nvSpPr>
        <p:spPr/>
        <p:txBody>
          <a:bodyPr/>
          <a:lstStyle/>
          <a:p>
            <a:pPr>
              <a:lnSpc>
                <a:spcPct val="107000"/>
              </a:lnSpc>
              <a:spcBef>
                <a:spcPts val="1200"/>
              </a:spcBef>
            </a:pPr>
            <a:r>
              <a:rPr lang="en-US" kern="0" dirty="0">
                <a:solidFill>
                  <a:srgbClr val="000000"/>
                </a:solidFill>
              </a:rPr>
              <a:t>Speaker: Katrina</a:t>
            </a:r>
            <a:endParaRPr lang="en-US" dirty="0"/>
          </a:p>
        </p:txBody>
      </p:sp>
      <p:sp>
        <p:nvSpPr>
          <p:cNvPr id="4" name="Slide Number Placeholder 3">
            <a:extLst>
              <a:ext uri="{FF2B5EF4-FFF2-40B4-BE49-F238E27FC236}">
                <a16:creationId xmlns:a16="http://schemas.microsoft.com/office/drawing/2014/main" id="{1D504B9E-7743-F10D-53E4-D3408208724E}"/>
              </a:ext>
            </a:extLst>
          </p:cNvPr>
          <p:cNvSpPr>
            <a:spLocks noGrp="1"/>
          </p:cNvSpPr>
          <p:nvPr>
            <p:ph type="sldNum" sz="quarter" idx="5"/>
          </p:nvPr>
        </p:nvSpPr>
        <p:spPr/>
        <p:txBody>
          <a:bodyPr/>
          <a:lstStyle/>
          <a:p>
            <a:fld id="{30594622-C062-874F-A5CC-A440E03D0E03}" type="slidenum">
              <a:rPr lang="en-US" smtClean="0"/>
              <a:t>7</a:t>
            </a:fld>
            <a:endParaRPr lang="en-US" dirty="0"/>
          </a:p>
        </p:txBody>
      </p:sp>
    </p:spTree>
    <p:extLst>
      <p:ext uri="{BB962C8B-B14F-4D97-AF65-F5344CB8AC3E}">
        <p14:creationId xmlns:p14="http://schemas.microsoft.com/office/powerpoint/2010/main" val="15140202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F203A9-B5D3-17F4-26B2-49ED2158E7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56820C-2205-31D0-2507-DD9ADF35A6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D502FB-56EF-1201-548A-236BFE6B5FA7}"/>
              </a:ext>
            </a:extLst>
          </p:cNvPr>
          <p:cNvSpPr>
            <a:spLocks noGrp="1"/>
          </p:cNvSpPr>
          <p:nvPr>
            <p:ph type="body" idx="1"/>
          </p:nvPr>
        </p:nvSpPr>
        <p:spPr/>
        <p:txBody>
          <a:bodyPr/>
          <a:lstStyle/>
          <a:p>
            <a:r>
              <a:rPr lang="en-US" dirty="0"/>
              <a:t>Speaker: Katrina</a:t>
            </a:r>
          </a:p>
        </p:txBody>
      </p:sp>
      <p:sp>
        <p:nvSpPr>
          <p:cNvPr id="4" name="Slide Number Placeholder 3">
            <a:extLst>
              <a:ext uri="{FF2B5EF4-FFF2-40B4-BE49-F238E27FC236}">
                <a16:creationId xmlns:a16="http://schemas.microsoft.com/office/drawing/2014/main" id="{4D944A09-040F-9F3E-2F5F-63F72AD1F69B}"/>
              </a:ext>
            </a:extLst>
          </p:cNvPr>
          <p:cNvSpPr>
            <a:spLocks noGrp="1"/>
          </p:cNvSpPr>
          <p:nvPr>
            <p:ph type="sldNum" sz="quarter" idx="5"/>
          </p:nvPr>
        </p:nvSpPr>
        <p:spPr/>
        <p:txBody>
          <a:bodyPr/>
          <a:lstStyle/>
          <a:p>
            <a:fld id="{30594622-C062-874F-A5CC-A440E03D0E03}" type="slidenum">
              <a:rPr lang="en-US" smtClean="0"/>
              <a:t>8</a:t>
            </a:fld>
            <a:endParaRPr lang="en-US" dirty="0"/>
          </a:p>
        </p:txBody>
      </p:sp>
    </p:spTree>
    <p:extLst>
      <p:ext uri="{BB962C8B-B14F-4D97-AF65-F5344CB8AC3E}">
        <p14:creationId xmlns:p14="http://schemas.microsoft.com/office/powerpoint/2010/main" val="23176393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9D3C09-C82B-B046-CE48-D20340EC0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7F885E-3B89-CE95-D29A-4A05132965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163C1C-5162-BBAD-14D4-1421AC149E5B}"/>
              </a:ext>
            </a:extLst>
          </p:cNvPr>
          <p:cNvSpPr>
            <a:spLocks noGrp="1"/>
          </p:cNvSpPr>
          <p:nvPr>
            <p:ph type="body" idx="1"/>
          </p:nvPr>
        </p:nvSpPr>
        <p:spPr/>
        <p:txBody>
          <a:bodyPr/>
          <a:lstStyle/>
          <a:p>
            <a:r>
              <a:rPr lang="en-US" dirty="0"/>
              <a:t>Speaker: Katrina</a:t>
            </a:r>
          </a:p>
        </p:txBody>
      </p:sp>
      <p:sp>
        <p:nvSpPr>
          <p:cNvPr id="4" name="Slide Number Placeholder 3">
            <a:extLst>
              <a:ext uri="{FF2B5EF4-FFF2-40B4-BE49-F238E27FC236}">
                <a16:creationId xmlns:a16="http://schemas.microsoft.com/office/drawing/2014/main" id="{5C120000-DEDF-1A5B-6FFD-0D3A5DD27658}"/>
              </a:ext>
            </a:extLst>
          </p:cNvPr>
          <p:cNvSpPr>
            <a:spLocks noGrp="1"/>
          </p:cNvSpPr>
          <p:nvPr>
            <p:ph type="sldNum" sz="quarter" idx="5"/>
          </p:nvPr>
        </p:nvSpPr>
        <p:spPr/>
        <p:txBody>
          <a:bodyPr/>
          <a:lstStyle/>
          <a:p>
            <a:fld id="{30594622-C062-874F-A5CC-A440E03D0E03}" type="slidenum">
              <a:rPr lang="en-US" smtClean="0"/>
              <a:t>9</a:t>
            </a:fld>
            <a:endParaRPr lang="en-US" dirty="0"/>
          </a:p>
        </p:txBody>
      </p:sp>
    </p:spTree>
    <p:extLst>
      <p:ext uri="{BB962C8B-B14F-4D97-AF65-F5344CB8AC3E}">
        <p14:creationId xmlns:p14="http://schemas.microsoft.com/office/powerpoint/2010/main" val="12478917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ith subtitle">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9E688-5A09-DA42-8441-30EE013B7907}"/>
              </a:ext>
            </a:extLst>
          </p:cNvPr>
          <p:cNvSpPr>
            <a:spLocks noGrp="1"/>
          </p:cNvSpPr>
          <p:nvPr>
            <p:ph type="ctrTitle" hasCustomPrompt="1"/>
          </p:nvPr>
        </p:nvSpPr>
        <p:spPr>
          <a:xfrm>
            <a:off x="1243139" y="1539937"/>
            <a:ext cx="10311552" cy="779589"/>
          </a:xfrm>
        </p:spPr>
        <p:txBody>
          <a:bodyPr anchor="t">
            <a:normAutofit/>
          </a:bodyPr>
          <a:lstStyle>
            <a:lvl1pPr algn="l">
              <a:defRPr sz="4800" b="1" cap="all" spc="250" baseline="0">
                <a:latin typeface="Helvetica" pitchFamily="2" charset="0"/>
              </a:defRPr>
            </a:lvl1pPr>
          </a:lstStyle>
          <a:p>
            <a:r>
              <a:rPr lang="en-US"/>
              <a:t>Presentation Title</a:t>
            </a:r>
          </a:p>
        </p:txBody>
      </p:sp>
      <p:sp>
        <p:nvSpPr>
          <p:cNvPr id="3" name="Subtitle 2">
            <a:extLst>
              <a:ext uri="{FF2B5EF4-FFF2-40B4-BE49-F238E27FC236}">
                <a16:creationId xmlns:a16="http://schemas.microsoft.com/office/drawing/2014/main" id="{9C8630BF-1321-934E-B610-A502B55861F5}"/>
              </a:ext>
            </a:extLst>
          </p:cNvPr>
          <p:cNvSpPr>
            <a:spLocks noGrp="1"/>
          </p:cNvSpPr>
          <p:nvPr>
            <p:ph type="subTitle" idx="1" hasCustomPrompt="1"/>
          </p:nvPr>
        </p:nvSpPr>
        <p:spPr>
          <a:xfrm>
            <a:off x="1243139" y="2319526"/>
            <a:ext cx="8034528" cy="518858"/>
          </a:xfrm>
        </p:spPr>
        <p:txBody>
          <a:bodyPr>
            <a:normAutofit/>
          </a:bodyPr>
          <a:lstStyle>
            <a:lvl1pPr marL="0" indent="0" algn="l">
              <a:buNone/>
              <a:defRPr sz="3000" spc="150" baseline="0">
                <a:latin typeface="Helvetica"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Presentation Subtitle</a:t>
            </a:r>
          </a:p>
        </p:txBody>
      </p:sp>
      <p:pic>
        <p:nvPicPr>
          <p:cNvPr id="8" name="Picture 7">
            <a:extLst>
              <a:ext uri="{FF2B5EF4-FFF2-40B4-BE49-F238E27FC236}">
                <a16:creationId xmlns:a16="http://schemas.microsoft.com/office/drawing/2014/main" id="{96BE4ED1-85F5-A548-948E-A5192F1EC1F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58933" y="4408791"/>
            <a:ext cx="5903725" cy="1872588"/>
          </a:xfrm>
          <a:prstGeom prst="rect">
            <a:avLst/>
          </a:prstGeom>
        </p:spPr>
      </p:pic>
    </p:spTree>
    <p:extLst>
      <p:ext uri="{BB962C8B-B14F-4D97-AF65-F5344CB8AC3E}">
        <p14:creationId xmlns:p14="http://schemas.microsoft.com/office/powerpoint/2010/main" val="110865720"/>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05016" y="782337"/>
            <a:ext cx="10348784" cy="867591"/>
          </a:xfrm>
        </p:spPr>
        <p:txBody>
          <a:bodyPr/>
          <a:lstStyle/>
          <a:p>
            <a:pPr lvl="0"/>
            <a:r>
              <a:rPr lang="en-US"/>
              <a:t>Title Helvetica bold 44 pt.</a:t>
            </a:r>
          </a:p>
        </p:txBody>
      </p:sp>
      <p:sp>
        <p:nvSpPr>
          <p:cNvPr id="6" name="Content Placeholder 5"/>
          <p:cNvSpPr>
            <a:spLocks noGrp="1"/>
          </p:cNvSpPr>
          <p:nvPr>
            <p:ph sz="quarter" idx="12" hasCustomPrompt="1"/>
          </p:nvPr>
        </p:nvSpPr>
        <p:spPr>
          <a:xfrm>
            <a:off x="1005016" y="1721708"/>
            <a:ext cx="10348784" cy="3917092"/>
          </a:xfrm>
        </p:spPr>
        <p:txBody>
          <a:bodyPr/>
          <a:lstStyle>
            <a:lvl1pPr marL="0" indent="0">
              <a:buNone/>
              <a:defRPr baseline="0"/>
            </a:lvl1pPr>
          </a:lstStyle>
          <a:p>
            <a:pPr lvl="0"/>
            <a:r>
              <a:rPr lang="en-US"/>
              <a:t>Body copy Helvetica 30 pt.</a:t>
            </a:r>
          </a:p>
        </p:txBody>
      </p:sp>
      <p:sp>
        <p:nvSpPr>
          <p:cNvPr id="9" name="Rectangle 8">
            <a:extLst>
              <a:ext uri="{FF2B5EF4-FFF2-40B4-BE49-F238E27FC236}">
                <a16:creationId xmlns:a16="http://schemas.microsoft.com/office/drawing/2014/main" id="{FABF8CE8-C45B-8345-BC93-60697ECD88AD}"/>
              </a:ext>
            </a:extLst>
          </p:cNvPr>
          <p:cNvSpPr/>
          <p:nvPr userDrawn="1"/>
        </p:nvSpPr>
        <p:spPr>
          <a:xfrm>
            <a:off x="0" y="6094907"/>
            <a:ext cx="12192000" cy="78377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ooter Placeholder 4">
            <a:extLst>
              <a:ext uri="{FF2B5EF4-FFF2-40B4-BE49-F238E27FC236}">
                <a16:creationId xmlns:a16="http://schemas.microsoft.com/office/drawing/2014/main" id="{38416193-87DE-CB4A-A24E-ED9D839F01AD}"/>
              </a:ext>
            </a:extLst>
          </p:cNvPr>
          <p:cNvSpPr>
            <a:spLocks noGrp="1"/>
          </p:cNvSpPr>
          <p:nvPr>
            <p:ph type="ftr" sz="quarter" idx="11"/>
          </p:nvPr>
        </p:nvSpPr>
        <p:spPr>
          <a:xfrm>
            <a:off x="5542353" y="6354456"/>
            <a:ext cx="5811447" cy="130500"/>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solidFill>
                  <a:schemeClr val="bg1"/>
                </a:solidFill>
              </a:defRPr>
            </a:lvl1pPr>
          </a:lstStyle>
          <a:p>
            <a:pPr algn="r">
              <a:defRPr/>
            </a:pPr>
            <a:r>
              <a:rPr lang="en-US" b="1"/>
              <a:t>Code Jumper</a:t>
            </a:r>
            <a:endParaRPr lang="en-US"/>
          </a:p>
        </p:txBody>
      </p:sp>
      <p:pic>
        <p:nvPicPr>
          <p:cNvPr id="4" name="Picture 3">
            <a:extLst>
              <a:ext uri="{FF2B5EF4-FFF2-40B4-BE49-F238E27FC236}">
                <a16:creationId xmlns:a16="http://schemas.microsoft.com/office/drawing/2014/main" id="{C33733A6-22A2-DF43-B311-EECC39B1CAE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22786" y="6109285"/>
            <a:ext cx="2140943" cy="679081"/>
          </a:xfrm>
          <a:prstGeom prst="rect">
            <a:avLst/>
          </a:prstGeom>
        </p:spPr>
      </p:pic>
    </p:spTree>
    <p:extLst>
      <p:ext uri="{BB962C8B-B14F-4D97-AF65-F5344CB8AC3E}">
        <p14:creationId xmlns:p14="http://schemas.microsoft.com/office/powerpoint/2010/main" val="10306104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CC6617-D2E5-5B4D-9F87-40E8B531C39A}"/>
              </a:ext>
            </a:extLst>
          </p:cNvPr>
          <p:cNvSpPr>
            <a:spLocks noGrp="1"/>
          </p:cNvSpPr>
          <p:nvPr>
            <p:ph type="title"/>
          </p:nvPr>
        </p:nvSpPr>
        <p:spPr>
          <a:xfrm>
            <a:off x="838200" y="365125"/>
            <a:ext cx="10515600" cy="104417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43B6536-045E-DC4D-BC2D-AE7ADCF26B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p:txBody>
      </p:sp>
      <p:sp>
        <p:nvSpPr>
          <p:cNvPr id="5" name="Footer Placeholder 4">
            <a:extLst>
              <a:ext uri="{FF2B5EF4-FFF2-40B4-BE49-F238E27FC236}">
                <a16:creationId xmlns:a16="http://schemas.microsoft.com/office/drawing/2014/main" id="{B2B32E42-3F79-344B-B9F5-44B08F437C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Helvetica" pitchFamily="2" charset="0"/>
              </a:defRPr>
            </a:lvl1pPr>
          </a:lstStyle>
          <a:p>
            <a:r>
              <a:rPr lang="en-US"/>
              <a:t>Sample</a:t>
            </a:r>
          </a:p>
        </p:txBody>
      </p:sp>
      <p:sp>
        <p:nvSpPr>
          <p:cNvPr id="6" name="Slide Number Placeholder 5">
            <a:extLst>
              <a:ext uri="{FF2B5EF4-FFF2-40B4-BE49-F238E27FC236}">
                <a16:creationId xmlns:a16="http://schemas.microsoft.com/office/drawing/2014/main" id="{0490ADEA-530E-7F42-B7F3-C65A56F363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Helvetica" pitchFamily="2" charset="0"/>
              </a:defRPr>
            </a:lvl1pPr>
          </a:lstStyle>
          <a:p>
            <a:fld id="{9AB133FE-E6F7-EC46-8519-564ACF30934E}" type="slidenum">
              <a:rPr lang="en-US" smtClean="0"/>
              <a:pPr/>
              <a:t>‹#›</a:t>
            </a:fld>
            <a:endParaRPr lang="en-US"/>
          </a:p>
        </p:txBody>
      </p:sp>
    </p:spTree>
    <p:extLst>
      <p:ext uri="{BB962C8B-B14F-4D97-AF65-F5344CB8AC3E}">
        <p14:creationId xmlns:p14="http://schemas.microsoft.com/office/powerpoint/2010/main" val="4289351064"/>
      </p:ext>
    </p:extLst>
  </p:cSld>
  <p:clrMap bg1="lt1" tx1="dk1" bg2="lt2" tx2="dk2" accent1="accent1" accent2="accent2" accent3="accent3" accent4="accent4" accent5="accent5" accent6="accent6" hlink="hlink" folHlink="folHlink"/>
  <p:sldLayoutIdLst>
    <p:sldLayoutId id="2147483660" r:id="rId1"/>
    <p:sldLayoutId id="2147483669" r:id="rId2"/>
  </p:sldLayoutIdLst>
  <p:hf sldNum="0" hdr="0" dt="0"/>
  <p:txStyles>
    <p:titleStyle>
      <a:lvl1pPr algn="l" defTabSz="914400" rtl="0" eaLnBrk="1" latinLnBrk="0" hangingPunct="1">
        <a:lnSpc>
          <a:spcPct val="90000"/>
        </a:lnSpc>
        <a:spcBef>
          <a:spcPct val="0"/>
        </a:spcBef>
        <a:buNone/>
        <a:defRPr sz="4400" b="1" kern="1200">
          <a:solidFill>
            <a:schemeClr val="tx1"/>
          </a:solidFill>
          <a:latin typeface="Helvetica"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000" kern="1200">
          <a:solidFill>
            <a:schemeClr val="tx1"/>
          </a:solidFill>
          <a:latin typeface="Helvetica"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tx1"/>
          </a:solidFill>
          <a:latin typeface="Helvetica"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3000" kern="1200">
          <a:solidFill>
            <a:schemeClr val="tx1"/>
          </a:solidFill>
          <a:latin typeface="Helvetica"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Helvetica"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Helvetica"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codejumper.com/cjthreads.php"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apps.microsoft.com/detail/9nxj2dqdqvvg?hl=en-US&amp;gl=U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s://nam11.safelinks.protection.outlook.com/?url=https%3A%2F%2Fcodejumper.com%2Fcjthreads.php&amp;data=05%7C02%7Ckbest%40aph.org%7C3172a1b7a1144f67912c08ddcfa2e5a0%7C0127f7089294498ea1736a685329e73f%7C0%7C0%7C638895020732234896%7CUnknown%7CTWFpbGZsb3d8eyJFbXB0eU1hcGkiOnRydWUsIlYiOiIwLjAuMDAwMCIsIlAiOiJXaW4zMiIsIkFOIjoiTWFpbCIsIldUIjoyfQ%3D%3D%7C0%7C%7C%7C&amp;sdata=jeNlwg%2B1vGRPpXosSh7MsUKhXYo14jBcGwnPm2lcTg4%3D&amp;reserved=0" TargetMode="External"/><Relationship Id="rId4" Type="http://schemas.openxmlformats.org/officeDocument/2006/relationships/hyperlink" Target="https://nam11.safelinks.protection.outlook.com/?url=https%3A%2F%2Fwww.aph.org%2Fproduct%2Fcode-jumper%2F&amp;data=05%7C02%7Ckbest%40aph.org%7C3172a1b7a1144f67912c08ddcfa2e5a0%7C0127f7089294498ea1736a685329e73f%7C0%7C0%7C638895020732225413%7CUnknown%7CTWFpbGZsb3d8eyJFbXB0eU1hcGkiOnRydWUsIlYiOiIwLjAuMDAwMCIsIlAiOiJXaW4zMiIsIkFOIjoiTWFpbCIsIldUIjoyfQ%3D%3D%7C0%7C%7C%7C&amp;sdata=ZtgVgMd2TgGQLn8gj2QMoHTDiKqaBxP4w5t3bnpKNmY%3D&amp;reserved=0"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D1534-2E02-AB4C-ACAD-B04CBF9F1AAD}"/>
              </a:ext>
            </a:extLst>
          </p:cNvPr>
          <p:cNvSpPr>
            <a:spLocks noGrp="1"/>
          </p:cNvSpPr>
          <p:nvPr>
            <p:ph type="ctrTitle"/>
          </p:nvPr>
        </p:nvSpPr>
        <p:spPr>
          <a:xfrm>
            <a:off x="165341" y="1579678"/>
            <a:ext cx="10311552" cy="779589"/>
          </a:xfrm>
        </p:spPr>
        <p:txBody>
          <a:bodyPr>
            <a:normAutofit/>
          </a:bodyPr>
          <a:lstStyle/>
          <a:p>
            <a:r>
              <a:rPr lang="en-US" dirty="0"/>
              <a:t>CJ Threads</a:t>
            </a:r>
          </a:p>
        </p:txBody>
      </p:sp>
      <p:sp>
        <p:nvSpPr>
          <p:cNvPr id="3" name="Subtitle 2">
            <a:extLst>
              <a:ext uri="{FF2B5EF4-FFF2-40B4-BE49-F238E27FC236}">
                <a16:creationId xmlns:a16="http://schemas.microsoft.com/office/drawing/2014/main" id="{4445AA17-FC0E-0442-97F3-3699F7EFDCB8}"/>
              </a:ext>
            </a:extLst>
          </p:cNvPr>
          <p:cNvSpPr>
            <a:spLocks noGrp="1"/>
          </p:cNvSpPr>
          <p:nvPr>
            <p:ph type="subTitle" idx="1"/>
          </p:nvPr>
        </p:nvSpPr>
        <p:spPr>
          <a:xfrm>
            <a:off x="209705" y="2348280"/>
            <a:ext cx="8120792" cy="2776104"/>
          </a:xfrm>
        </p:spPr>
        <p:txBody>
          <a:bodyPr vert="horz" lIns="91440" tIns="45720" rIns="91440" bIns="45720" rtlCol="0" anchor="t">
            <a:normAutofit/>
          </a:bodyPr>
          <a:lstStyle/>
          <a:p>
            <a:r>
              <a:rPr lang="en-US" dirty="0">
                <a:latin typeface="Helvetica"/>
                <a:cs typeface="Helvetica"/>
              </a:rPr>
              <a:t>August 26th, 2025</a:t>
            </a:r>
          </a:p>
          <a:p>
            <a:r>
              <a:rPr lang="en-US" dirty="0">
                <a:latin typeface="Helvetica"/>
                <a:cs typeface="Helvetica"/>
              </a:rPr>
              <a:t>3-4pm EST</a:t>
            </a:r>
          </a:p>
        </p:txBody>
      </p:sp>
      <p:pic>
        <p:nvPicPr>
          <p:cNvPr id="5" name="Picture 4" descr="CJ Threads, the new coding module in Code Jumper.">
            <a:extLst>
              <a:ext uri="{FF2B5EF4-FFF2-40B4-BE49-F238E27FC236}">
                <a16:creationId xmlns:a16="http://schemas.microsoft.com/office/drawing/2014/main" id="{A037D1CB-0DBE-5389-99DB-463AFB74FEA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04325" y="269383"/>
            <a:ext cx="6791706" cy="4100286"/>
          </a:xfrm>
          <a:prstGeom prst="rect">
            <a:avLst/>
          </a:prstGeom>
        </p:spPr>
      </p:pic>
    </p:spTree>
    <p:extLst>
      <p:ext uri="{BB962C8B-B14F-4D97-AF65-F5344CB8AC3E}">
        <p14:creationId xmlns:p14="http://schemas.microsoft.com/office/powerpoint/2010/main" val="25274169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2160F1-E08C-10E5-E461-676DFD3A70D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067E35D-CF1D-871C-851D-6D3715822B8F}"/>
              </a:ext>
            </a:extLst>
          </p:cNvPr>
          <p:cNvSpPr>
            <a:spLocks noGrp="1"/>
          </p:cNvSpPr>
          <p:nvPr>
            <p:ph type="title"/>
          </p:nvPr>
        </p:nvSpPr>
        <p:spPr/>
        <p:txBody>
          <a:bodyPr/>
          <a:lstStyle/>
          <a:p>
            <a:pPr algn="ctr"/>
            <a:r>
              <a:rPr lang="en-US" dirty="0">
                <a:latin typeface="Helvetica"/>
                <a:cs typeface="Helvetica"/>
              </a:rPr>
              <a:t>Wrap-Up (Dot 6) 3:54-4:00</a:t>
            </a:r>
          </a:p>
        </p:txBody>
      </p:sp>
      <p:sp>
        <p:nvSpPr>
          <p:cNvPr id="5" name="Content Placeholder 4">
            <a:extLst>
              <a:ext uri="{FF2B5EF4-FFF2-40B4-BE49-F238E27FC236}">
                <a16:creationId xmlns:a16="http://schemas.microsoft.com/office/drawing/2014/main" id="{7F2AD627-9E09-E9CF-15DD-79D0F50E0E9F}"/>
              </a:ext>
            </a:extLst>
          </p:cNvPr>
          <p:cNvSpPr>
            <a:spLocks noGrp="1"/>
          </p:cNvSpPr>
          <p:nvPr>
            <p:ph sz="quarter" idx="12"/>
          </p:nvPr>
        </p:nvSpPr>
        <p:spPr/>
        <p:txBody>
          <a:bodyPr vert="horz" lIns="91440" tIns="45720" rIns="91440" bIns="45720" rtlCol="0" anchor="t">
            <a:normAutofit/>
          </a:bodyPr>
          <a:lstStyle/>
          <a:p>
            <a:r>
              <a:rPr lang="en-US" b="1" dirty="0">
                <a:solidFill>
                  <a:srgbClr val="131316"/>
                </a:solidFill>
                <a:latin typeface="Helvetica"/>
                <a:cs typeface="Helvetica"/>
              </a:rPr>
              <a:t>Webinar Recording</a:t>
            </a:r>
            <a:r>
              <a:rPr lang="en-US" dirty="0">
                <a:solidFill>
                  <a:srgbClr val="131316"/>
                </a:solidFill>
                <a:latin typeface="Helvetica"/>
                <a:cs typeface="Helvetica"/>
              </a:rPr>
              <a:t> – Will be posted to YouTube</a:t>
            </a:r>
            <a:endParaRPr lang="en-US" dirty="0">
              <a:latin typeface="Helvetica"/>
            </a:endParaRPr>
          </a:p>
          <a:p>
            <a:endParaRPr lang="en-US" dirty="0">
              <a:solidFill>
                <a:srgbClr val="131316"/>
              </a:solidFill>
              <a:latin typeface="Helvetica"/>
              <a:cs typeface="Helvetica"/>
            </a:endParaRPr>
          </a:p>
          <a:p>
            <a:r>
              <a:rPr lang="en-US" b="1" dirty="0">
                <a:solidFill>
                  <a:srgbClr val="131316"/>
                </a:solidFill>
                <a:latin typeface="Helvetica"/>
                <a:cs typeface="Helvetica"/>
              </a:rPr>
              <a:t>Post-Survey</a:t>
            </a:r>
            <a:r>
              <a:rPr lang="en-US" dirty="0">
                <a:solidFill>
                  <a:srgbClr val="131316"/>
                </a:solidFill>
                <a:latin typeface="Helvetica"/>
                <a:cs typeface="Helvetica"/>
              </a:rPr>
              <a:t> – Check your email a few weeks after the webinar</a:t>
            </a:r>
            <a:endParaRPr lang="en-US" dirty="0">
              <a:latin typeface="Helvetica"/>
            </a:endParaRPr>
          </a:p>
          <a:p>
            <a:endParaRPr lang="en-US" dirty="0">
              <a:solidFill>
                <a:srgbClr val="131316"/>
              </a:solidFill>
              <a:cs typeface="Helvetica"/>
            </a:endParaRPr>
          </a:p>
          <a:p>
            <a:endParaRPr lang="en-US" b="1" dirty="0">
              <a:solidFill>
                <a:srgbClr val="131316"/>
              </a:solidFill>
              <a:latin typeface="Helvetica"/>
              <a:cs typeface="Helvetica"/>
            </a:endParaRPr>
          </a:p>
          <a:p>
            <a:endParaRPr lang="en-US" dirty="0">
              <a:solidFill>
                <a:srgbClr val="131316"/>
              </a:solidFill>
              <a:latin typeface="Helvetica" panose="020B0604020202020204" pitchFamily="34" charset="0"/>
              <a:cs typeface="Helvetica" panose="020B0604020202020204" pitchFamily="34" charset="0"/>
            </a:endParaRPr>
          </a:p>
          <a:p>
            <a:endParaRPr lang="en-US" dirty="0">
              <a:solidFill>
                <a:srgbClr val="131316"/>
              </a:solidFill>
              <a:cs typeface="Helvetica" pitchFamily="2" charset="0"/>
            </a:endParaRPr>
          </a:p>
          <a:p>
            <a:endParaRPr lang="en-US" dirty="0">
              <a:solidFill>
                <a:srgbClr val="131316"/>
              </a:solidFill>
              <a:latin typeface="Helvetica"/>
              <a:cs typeface="Helvetica"/>
            </a:endParaRPr>
          </a:p>
          <a:p>
            <a:endParaRPr lang="en-US" dirty="0">
              <a:solidFill>
                <a:srgbClr val="131316"/>
              </a:solidFill>
              <a:cs typeface="Helvetica" pitchFamily="2" charset="0"/>
            </a:endParaRPr>
          </a:p>
          <a:p>
            <a:endParaRPr lang="en-US" dirty="0">
              <a:solidFill>
                <a:srgbClr val="131316"/>
              </a:solidFill>
              <a:cs typeface="Helvetica" pitchFamily="2" charset="0"/>
            </a:endParaRPr>
          </a:p>
          <a:p>
            <a:endParaRPr lang="en-US" dirty="0">
              <a:solidFill>
                <a:srgbClr val="000000"/>
              </a:solidFill>
              <a:cs typeface="Helvetica" pitchFamily="2" charset="0"/>
            </a:endParaRPr>
          </a:p>
        </p:txBody>
      </p:sp>
    </p:spTree>
    <p:extLst>
      <p:ext uri="{BB962C8B-B14F-4D97-AF65-F5344CB8AC3E}">
        <p14:creationId xmlns:p14="http://schemas.microsoft.com/office/powerpoint/2010/main" val="4213234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12E70D-C57D-775C-9629-71DAF1E7DF8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8F673AD-BD26-58DD-DF56-F278AF80ECC0}"/>
              </a:ext>
            </a:extLst>
          </p:cNvPr>
          <p:cNvSpPr>
            <a:spLocks noGrp="1"/>
          </p:cNvSpPr>
          <p:nvPr>
            <p:ph type="title"/>
          </p:nvPr>
        </p:nvSpPr>
        <p:spPr/>
        <p:txBody>
          <a:bodyPr/>
          <a:lstStyle/>
          <a:p>
            <a:pPr algn="ctr"/>
            <a:r>
              <a:rPr lang="en-US" dirty="0">
                <a:latin typeface="Helvetica"/>
                <a:cs typeface="Helvetica"/>
              </a:rPr>
              <a:t>Agenda</a:t>
            </a:r>
            <a:endParaRPr lang="en-US" dirty="0">
              <a:cs typeface="Helvetica"/>
            </a:endParaRPr>
          </a:p>
        </p:txBody>
      </p:sp>
      <p:sp>
        <p:nvSpPr>
          <p:cNvPr id="5" name="Content Placeholder 4">
            <a:extLst>
              <a:ext uri="{FF2B5EF4-FFF2-40B4-BE49-F238E27FC236}">
                <a16:creationId xmlns:a16="http://schemas.microsoft.com/office/drawing/2014/main" id="{676479E0-5E84-9BF2-0D9F-A4421EEA4992}"/>
              </a:ext>
            </a:extLst>
          </p:cNvPr>
          <p:cNvSpPr>
            <a:spLocks noGrp="1"/>
          </p:cNvSpPr>
          <p:nvPr>
            <p:ph sz="quarter" idx="12"/>
          </p:nvPr>
        </p:nvSpPr>
        <p:spPr/>
        <p:txBody>
          <a:bodyPr vert="horz" lIns="91440" tIns="45720" rIns="91440" bIns="45720" rtlCol="0" anchor="t">
            <a:normAutofit/>
          </a:bodyPr>
          <a:lstStyle/>
          <a:p>
            <a:r>
              <a:rPr lang="en-US" b="1" dirty="0">
                <a:solidFill>
                  <a:srgbClr val="131316"/>
                </a:solidFill>
                <a:latin typeface="Helvetica"/>
                <a:cs typeface="Helvetica"/>
              </a:rPr>
              <a:t>Welcome &amp; Overview </a:t>
            </a:r>
            <a:r>
              <a:rPr lang="en-US" dirty="0">
                <a:solidFill>
                  <a:srgbClr val="131316"/>
                </a:solidFill>
                <a:latin typeface="Helvetica"/>
                <a:cs typeface="Helvetica"/>
              </a:rPr>
              <a:t>(5 min) (Katrina) 3:00-3:05pm EST</a:t>
            </a:r>
            <a:endParaRPr lang="en-US" dirty="0">
              <a:solidFill>
                <a:srgbClr val="131316"/>
              </a:solidFill>
              <a:latin typeface="Helvetica" panose="020B0604020202020204" pitchFamily="34" charset="0"/>
              <a:cs typeface="Helvetica" panose="020B0604020202020204" pitchFamily="34" charset="0"/>
            </a:endParaRPr>
          </a:p>
          <a:p>
            <a:r>
              <a:rPr lang="en-US" b="1" dirty="0">
                <a:solidFill>
                  <a:srgbClr val="131316"/>
                </a:solidFill>
                <a:latin typeface="Helvetica"/>
                <a:cs typeface="Helvetica"/>
              </a:rPr>
              <a:t>Access &amp; Platforms</a:t>
            </a:r>
            <a:r>
              <a:rPr lang="en-US" dirty="0">
                <a:solidFill>
                  <a:srgbClr val="131316"/>
                </a:solidFill>
                <a:latin typeface="Helvetica"/>
                <a:cs typeface="Helvetica"/>
              </a:rPr>
              <a:t> (4 min) (Michael) 3:05-3:09pm EST</a:t>
            </a:r>
            <a:endParaRPr lang="en-US" dirty="0">
              <a:solidFill>
                <a:srgbClr val="131316"/>
              </a:solidFill>
              <a:latin typeface="Helvetica" panose="020B0604020202020204" pitchFamily="34" charset="0"/>
              <a:cs typeface="Helvetica" panose="020B0604020202020204" pitchFamily="34" charset="0"/>
            </a:endParaRPr>
          </a:p>
          <a:p>
            <a:r>
              <a:rPr lang="en-US" b="1" dirty="0">
                <a:solidFill>
                  <a:srgbClr val="131316"/>
                </a:solidFill>
                <a:latin typeface="Helvetica"/>
                <a:cs typeface="Helvetica"/>
              </a:rPr>
              <a:t>Installation &amp; Setup</a:t>
            </a:r>
            <a:r>
              <a:rPr lang="en-US" dirty="0">
                <a:solidFill>
                  <a:srgbClr val="131316"/>
                </a:solidFill>
                <a:latin typeface="Helvetica"/>
                <a:cs typeface="Helvetica"/>
              </a:rPr>
              <a:t> (5 min) (Michael) 3:09-3:14pm EST</a:t>
            </a:r>
            <a:endParaRPr lang="en-US" dirty="0">
              <a:solidFill>
                <a:srgbClr val="131316"/>
              </a:solidFill>
              <a:latin typeface="Helvetica" panose="020B0604020202020204" pitchFamily="34" charset="0"/>
              <a:cs typeface="Helvetica" panose="020B0604020202020204" pitchFamily="34" charset="0"/>
            </a:endParaRPr>
          </a:p>
          <a:p>
            <a:r>
              <a:rPr lang="en-US" b="1" dirty="0">
                <a:solidFill>
                  <a:srgbClr val="131316"/>
                </a:solidFill>
                <a:latin typeface="Helvetica"/>
                <a:cs typeface="Helvetica"/>
              </a:rPr>
              <a:t>Navigating CJ Threads</a:t>
            </a:r>
            <a:r>
              <a:rPr lang="en-US" dirty="0">
                <a:solidFill>
                  <a:srgbClr val="131316"/>
                </a:solidFill>
                <a:latin typeface="Helvetica"/>
                <a:cs typeface="Helvetica"/>
              </a:rPr>
              <a:t> (30 min) (Liam) 3:14-3:44pm EST</a:t>
            </a:r>
            <a:endParaRPr lang="en-US" dirty="0">
              <a:solidFill>
                <a:srgbClr val="131316"/>
              </a:solidFill>
              <a:latin typeface="Helvetica" panose="020B0604020202020204" pitchFamily="34" charset="0"/>
              <a:cs typeface="Helvetica" panose="020B0604020202020204" pitchFamily="34" charset="0"/>
            </a:endParaRPr>
          </a:p>
          <a:p>
            <a:r>
              <a:rPr lang="en-US" b="1" dirty="0">
                <a:solidFill>
                  <a:srgbClr val="131316"/>
                </a:solidFill>
                <a:latin typeface="Helvetica"/>
                <a:cs typeface="Helvetica"/>
              </a:rPr>
              <a:t>Q&amp;A Session </a:t>
            </a:r>
            <a:r>
              <a:rPr lang="en-US" dirty="0">
                <a:solidFill>
                  <a:srgbClr val="131316"/>
                </a:solidFill>
                <a:latin typeface="Helvetica"/>
                <a:cs typeface="Helvetica"/>
              </a:rPr>
              <a:t>(10 min) (All) 3:44-3:54pm EST</a:t>
            </a:r>
            <a:endParaRPr lang="en-US" dirty="0">
              <a:solidFill>
                <a:srgbClr val="131316"/>
              </a:solidFill>
              <a:latin typeface="Helvetica" panose="020B0604020202020204" pitchFamily="34" charset="0"/>
              <a:cs typeface="Helvetica" panose="020B0604020202020204" pitchFamily="34" charset="0"/>
            </a:endParaRPr>
          </a:p>
          <a:p>
            <a:r>
              <a:rPr lang="en-US" b="1" dirty="0">
                <a:solidFill>
                  <a:srgbClr val="131316"/>
                </a:solidFill>
                <a:latin typeface="Helvetica"/>
                <a:cs typeface="Helvetica"/>
              </a:rPr>
              <a:t>Final Remarks</a:t>
            </a:r>
            <a:r>
              <a:rPr lang="en-US" dirty="0">
                <a:solidFill>
                  <a:srgbClr val="131316"/>
                </a:solidFill>
                <a:latin typeface="Helvetica"/>
                <a:cs typeface="Helvetica"/>
              </a:rPr>
              <a:t> (6 min) (Dot 6) 3:54-4:00pm EST</a:t>
            </a:r>
            <a:endParaRPr lang="en-US" dirty="0">
              <a:solidFill>
                <a:srgbClr val="131316"/>
              </a:solidFill>
              <a:latin typeface="Helvetica" panose="020B0604020202020204" pitchFamily="34" charset="0"/>
              <a:cs typeface="Helvetica" panose="020B0604020202020204" pitchFamily="34" charset="0"/>
            </a:endParaRPr>
          </a:p>
          <a:p>
            <a:endParaRPr lang="en-US" dirty="0">
              <a:solidFill>
                <a:srgbClr val="131316"/>
              </a:solidFill>
              <a:latin typeface="Helvetica" panose="020B0604020202020204" pitchFamily="34" charset="0"/>
              <a:cs typeface="Helvetica" panose="020B0604020202020204" pitchFamily="34" charset="0"/>
            </a:endParaRPr>
          </a:p>
          <a:p>
            <a:endParaRPr lang="en-US" dirty="0">
              <a:solidFill>
                <a:srgbClr val="131316"/>
              </a:solidFill>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463673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00A4A7-92D2-3FB5-768B-B59A4144737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2F3BB62-2E35-6F25-2364-23DC78DF4A1A}"/>
              </a:ext>
            </a:extLst>
          </p:cNvPr>
          <p:cNvSpPr>
            <a:spLocks noGrp="1"/>
          </p:cNvSpPr>
          <p:nvPr>
            <p:ph type="title"/>
          </p:nvPr>
        </p:nvSpPr>
        <p:spPr/>
        <p:txBody>
          <a:bodyPr>
            <a:normAutofit fontScale="90000"/>
          </a:bodyPr>
          <a:lstStyle/>
          <a:p>
            <a:pPr algn="ctr"/>
            <a:r>
              <a:rPr lang="en-US" dirty="0">
                <a:latin typeface="Helvetica"/>
                <a:cs typeface="Helvetica"/>
              </a:rPr>
              <a:t>Welcome &amp; Overview (Katrina) 3:00-3:05</a:t>
            </a:r>
            <a:endParaRPr lang="en-US" dirty="0">
              <a:cs typeface="Helvetica"/>
            </a:endParaRPr>
          </a:p>
        </p:txBody>
      </p:sp>
      <p:sp>
        <p:nvSpPr>
          <p:cNvPr id="5" name="Content Placeholder 4">
            <a:extLst>
              <a:ext uri="{FF2B5EF4-FFF2-40B4-BE49-F238E27FC236}">
                <a16:creationId xmlns:a16="http://schemas.microsoft.com/office/drawing/2014/main" id="{A36E6326-620C-8C60-3FF3-1FE33C7844C8}"/>
              </a:ext>
            </a:extLst>
          </p:cNvPr>
          <p:cNvSpPr>
            <a:spLocks noGrp="1"/>
          </p:cNvSpPr>
          <p:nvPr>
            <p:ph sz="quarter" idx="12"/>
          </p:nvPr>
        </p:nvSpPr>
        <p:spPr/>
        <p:txBody>
          <a:bodyPr vert="horz" lIns="91440" tIns="45720" rIns="91440" bIns="45720" rtlCol="0" anchor="t">
            <a:normAutofit lnSpcReduction="10000"/>
          </a:bodyPr>
          <a:lstStyle/>
          <a:p>
            <a:r>
              <a:rPr lang="en-US" b="1" dirty="0">
                <a:solidFill>
                  <a:srgbClr val="131316"/>
                </a:solidFill>
                <a:latin typeface="Helvetica"/>
                <a:cs typeface="Helvetica"/>
              </a:rPr>
              <a:t>Ground Rules</a:t>
            </a:r>
            <a:r>
              <a:rPr lang="en-US" dirty="0">
                <a:solidFill>
                  <a:srgbClr val="131316"/>
                </a:solidFill>
                <a:latin typeface="Helvetica"/>
                <a:cs typeface="Helvetica"/>
              </a:rPr>
              <a:t> - Please post questions in the chat; we’ll address them at the end.</a:t>
            </a:r>
            <a:endParaRPr lang="en-US" dirty="0">
              <a:cs typeface="Helvetica" pitchFamily="2" charset="0"/>
            </a:endParaRPr>
          </a:p>
          <a:p>
            <a:endParaRPr lang="en-US" dirty="0">
              <a:solidFill>
                <a:srgbClr val="131316"/>
              </a:solidFill>
              <a:latin typeface="Helvetica" panose="020B0604020202020204" pitchFamily="34" charset="0"/>
              <a:cs typeface="Helvetica" panose="020B0604020202020204" pitchFamily="34" charset="0"/>
            </a:endParaRPr>
          </a:p>
          <a:p>
            <a:r>
              <a:rPr lang="en-US" b="1" dirty="0">
                <a:solidFill>
                  <a:srgbClr val="131316"/>
                </a:solidFill>
                <a:latin typeface="Helvetica"/>
                <a:cs typeface="Helvetica"/>
              </a:rPr>
              <a:t>Code Jumper</a:t>
            </a:r>
            <a:r>
              <a:rPr lang="en-US" dirty="0">
                <a:solidFill>
                  <a:srgbClr val="131316"/>
                </a:solidFill>
                <a:latin typeface="Helvetica"/>
                <a:cs typeface="Helvetica"/>
              </a:rPr>
              <a:t> - Code Jumper is an accessible, hands-on coding tool originally designed for students who are blind or visually impaired. It uses physical pods that can be connected and programmed to create sequences of sounds, music, and stories, helping learners explore core coding concepts in a tactile and engaging way.</a:t>
            </a:r>
            <a:endParaRPr lang="en-US" dirty="0">
              <a:solidFill>
                <a:srgbClr val="131316"/>
              </a:solidFill>
              <a:latin typeface="Helvetica" panose="020B0604020202020204" pitchFamily="34" charset="0"/>
              <a:cs typeface="Helvetica" panose="020B0604020202020204" pitchFamily="34" charset="0"/>
            </a:endParaRPr>
          </a:p>
          <a:p>
            <a:endParaRPr lang="en-US" dirty="0">
              <a:solidFill>
                <a:srgbClr val="131316"/>
              </a:solidFill>
              <a:latin typeface="Helvetica" panose="020B0604020202020204" pitchFamily="34" charset="0"/>
              <a:cs typeface="Helvetica" panose="020B0604020202020204" pitchFamily="34" charset="0"/>
            </a:endParaRPr>
          </a:p>
          <a:p>
            <a:endParaRPr lang="en-US" dirty="0">
              <a:solidFill>
                <a:srgbClr val="131316"/>
              </a:solidFill>
              <a:latin typeface="Helvetica" panose="020B0604020202020204" pitchFamily="34" charset="0"/>
              <a:cs typeface="Helvetica" panose="020B0604020202020204" pitchFamily="34" charset="0"/>
            </a:endParaRPr>
          </a:p>
          <a:p>
            <a:endParaRPr lang="en-US" dirty="0">
              <a:solidFill>
                <a:srgbClr val="131316"/>
              </a:solidFill>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720649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4B7120-83B4-E294-A665-D1BCE106A26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152AE9D-85D0-6081-F6FC-63D644743F25}"/>
              </a:ext>
            </a:extLst>
          </p:cNvPr>
          <p:cNvSpPr>
            <a:spLocks noGrp="1"/>
          </p:cNvSpPr>
          <p:nvPr>
            <p:ph type="title"/>
          </p:nvPr>
        </p:nvSpPr>
        <p:spPr/>
        <p:txBody>
          <a:bodyPr/>
          <a:lstStyle/>
          <a:p>
            <a:pPr algn="ctr"/>
            <a:r>
              <a:rPr lang="en-US" dirty="0">
                <a:latin typeface="Helvetica"/>
                <a:cs typeface="Helvetica"/>
              </a:rPr>
              <a:t>Introduction to CJ Threads (Katrina)</a:t>
            </a:r>
          </a:p>
        </p:txBody>
      </p:sp>
      <p:sp>
        <p:nvSpPr>
          <p:cNvPr id="5" name="Content Placeholder 4">
            <a:extLst>
              <a:ext uri="{FF2B5EF4-FFF2-40B4-BE49-F238E27FC236}">
                <a16:creationId xmlns:a16="http://schemas.microsoft.com/office/drawing/2014/main" id="{836770D6-8B56-4003-FADF-734702CD0659}"/>
              </a:ext>
            </a:extLst>
          </p:cNvPr>
          <p:cNvSpPr>
            <a:spLocks noGrp="1"/>
          </p:cNvSpPr>
          <p:nvPr>
            <p:ph sz="quarter" idx="12"/>
          </p:nvPr>
        </p:nvSpPr>
        <p:spPr/>
        <p:txBody>
          <a:bodyPr vert="horz" lIns="91440" tIns="45720" rIns="91440" bIns="45720" rtlCol="0" anchor="t">
            <a:normAutofit/>
          </a:bodyPr>
          <a:lstStyle/>
          <a:p>
            <a:r>
              <a:rPr lang="en-US" b="1" i="0" dirty="0">
                <a:solidFill>
                  <a:srgbClr val="131316"/>
                </a:solidFill>
                <a:effectLst/>
                <a:latin typeface="Helvetica"/>
                <a:cs typeface="Helvetica"/>
              </a:rPr>
              <a:t>Start coding like a professional with CJ Threads,</a:t>
            </a:r>
            <a:r>
              <a:rPr lang="en-US" b="0" i="0" dirty="0">
                <a:solidFill>
                  <a:srgbClr val="131316"/>
                </a:solidFill>
                <a:effectLst/>
                <a:latin typeface="Helvetica"/>
                <a:cs typeface="Helvetica"/>
              </a:rPr>
              <a:t> Code Jumper’s bridge to Python code. CJ Threads is a new feature that adds the ability to translate block code into a real coding language and dive into the fundamentals of Python all in the familiar Code Jumper environment. Level up your coding skills today with CJ </a:t>
            </a:r>
            <a:r>
              <a:rPr lang="en-US" dirty="0">
                <a:solidFill>
                  <a:srgbClr val="131316"/>
                </a:solidFill>
                <a:latin typeface="Helvetica"/>
                <a:cs typeface="Helvetica"/>
              </a:rPr>
              <a:t>Threads!</a:t>
            </a:r>
            <a:endParaRPr lang="en-US" dirty="0">
              <a:latin typeface="Helvetica" panose="020B0604020202020204" pitchFamily="34" charset="0"/>
              <a:cs typeface="Helvetica" panose="020B0604020202020204" pitchFamily="34" charset="0"/>
            </a:endParaRPr>
          </a:p>
          <a:p>
            <a:endParaRPr lang="en-US" dirty="0">
              <a:solidFill>
                <a:srgbClr val="131316"/>
              </a:solidFill>
              <a:cs typeface="Helvetica" pitchFamily="2" charset="0"/>
            </a:endParaRPr>
          </a:p>
          <a:p>
            <a:r>
              <a:rPr lang="en-US" b="1" dirty="0">
                <a:solidFill>
                  <a:srgbClr val="131316"/>
                </a:solidFill>
                <a:latin typeface="Helvetica"/>
                <a:cs typeface="Helvetica"/>
              </a:rPr>
              <a:t>Resources </a:t>
            </a:r>
            <a:r>
              <a:rPr lang="en-US" dirty="0">
                <a:solidFill>
                  <a:srgbClr val="131316"/>
                </a:solidFill>
                <a:latin typeface="Helvetica"/>
                <a:cs typeface="Helvetica"/>
              </a:rPr>
              <a:t>- </a:t>
            </a:r>
            <a:r>
              <a:rPr lang="en-US" dirty="0">
                <a:solidFill>
                  <a:srgbClr val="131316"/>
                </a:solidFill>
                <a:latin typeface="Helvetica"/>
                <a:cs typeface="Helvetica"/>
                <a:hlinkClick r:id="rId3"/>
              </a:rPr>
              <a:t>https</a:t>
            </a:r>
            <a:r>
              <a:rPr lang="en-US" dirty="0">
                <a:solidFill>
                  <a:srgbClr val="131316"/>
                </a:solidFill>
                <a:latin typeface="Helvetica"/>
                <a:cs typeface="Helvetica"/>
                <a:hlinkClick r:id="rId3">
                  <a:extLst>
                    <a:ext uri="{A12FA001-AC4F-418D-AE19-62706E023703}">
                      <ahyp:hlinkClr xmlns:ahyp="http://schemas.microsoft.com/office/drawing/2018/hyperlinkcolor" val="tx"/>
                    </a:ext>
                  </a:extLst>
                </a:hlinkClick>
              </a:rPr>
              <a:t>://codejumper.com/cjthreads.php</a:t>
            </a:r>
            <a:r>
              <a:rPr lang="en-US" dirty="0">
                <a:solidFill>
                  <a:srgbClr val="131316"/>
                </a:solidFill>
                <a:latin typeface="Helvetica"/>
                <a:cs typeface="Helvetica"/>
              </a:rPr>
              <a:t>  </a:t>
            </a:r>
          </a:p>
          <a:p>
            <a:endParaRPr lang="en-US" dirty="0">
              <a:solidFill>
                <a:srgbClr val="131316"/>
              </a:solidFill>
              <a:cs typeface="Helvetica" pitchFamily="2" charset="0"/>
            </a:endParaRPr>
          </a:p>
          <a:p>
            <a:endParaRPr lang="en-US" dirty="0">
              <a:solidFill>
                <a:srgbClr val="131316"/>
              </a:solidFill>
              <a:cs typeface="Helvetica" pitchFamily="2" charset="0"/>
            </a:endParaRPr>
          </a:p>
          <a:p>
            <a:endParaRPr lang="en-US" dirty="0">
              <a:solidFill>
                <a:srgbClr val="000000"/>
              </a:solidFill>
              <a:cs typeface="Helvetica" pitchFamily="2" charset="0"/>
            </a:endParaRPr>
          </a:p>
        </p:txBody>
      </p:sp>
    </p:spTree>
    <p:extLst>
      <p:ext uri="{BB962C8B-B14F-4D97-AF65-F5344CB8AC3E}">
        <p14:creationId xmlns:p14="http://schemas.microsoft.com/office/powerpoint/2010/main" val="1985109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AD37C15-6036-4677-88F1-F2454935ADAB}"/>
              </a:ext>
            </a:extLst>
          </p:cNvPr>
          <p:cNvSpPr>
            <a:spLocks noGrp="1"/>
          </p:cNvSpPr>
          <p:nvPr>
            <p:ph type="title"/>
          </p:nvPr>
        </p:nvSpPr>
        <p:spPr/>
        <p:txBody>
          <a:bodyPr/>
          <a:lstStyle/>
          <a:p>
            <a:pPr algn="ctr"/>
            <a:r>
              <a:rPr lang="en-US" dirty="0">
                <a:latin typeface="Helvetica"/>
                <a:cs typeface="Helvetica"/>
              </a:rPr>
              <a:t>Price Drop as of 2/2/25 (Katrina)</a:t>
            </a:r>
            <a:endParaRPr lang="en-US" dirty="0"/>
          </a:p>
        </p:txBody>
      </p:sp>
      <p:sp>
        <p:nvSpPr>
          <p:cNvPr id="5" name="Content Placeholder 4">
            <a:extLst>
              <a:ext uri="{FF2B5EF4-FFF2-40B4-BE49-F238E27FC236}">
                <a16:creationId xmlns:a16="http://schemas.microsoft.com/office/drawing/2014/main" id="{A3E2338A-75BC-4ADD-9461-08A4598FD9BF}"/>
              </a:ext>
            </a:extLst>
          </p:cNvPr>
          <p:cNvSpPr>
            <a:spLocks noGrp="1"/>
          </p:cNvSpPr>
          <p:nvPr>
            <p:ph sz="quarter" idx="12"/>
          </p:nvPr>
        </p:nvSpPr>
        <p:spPr/>
        <p:txBody>
          <a:bodyPr>
            <a:normAutofit/>
          </a:bodyPr>
          <a:lstStyle/>
          <a:p>
            <a:r>
              <a:rPr lang="en-US" b="1" dirty="0"/>
              <a:t>Previous Quota Price: </a:t>
            </a:r>
            <a:r>
              <a:rPr lang="en-US" dirty="0"/>
              <a:t>$769.00</a:t>
            </a:r>
          </a:p>
          <a:p>
            <a:r>
              <a:rPr lang="en-US" b="1" dirty="0"/>
              <a:t>Previous Non-Quota Price: </a:t>
            </a:r>
            <a:r>
              <a:rPr lang="en-US" dirty="0"/>
              <a:t>$999.00</a:t>
            </a:r>
          </a:p>
          <a:p>
            <a:r>
              <a:rPr lang="en-US" b="1" dirty="0"/>
              <a:t>Quota Price (as of 2/2/25): </a:t>
            </a:r>
            <a:r>
              <a:rPr lang="en-US" dirty="0"/>
              <a:t>$399</a:t>
            </a:r>
          </a:p>
          <a:p>
            <a:r>
              <a:rPr lang="en-US" b="1" dirty="0"/>
              <a:t>Non-Quota Price (as of 2/2/25): </a:t>
            </a:r>
            <a:r>
              <a:rPr lang="en-US" dirty="0"/>
              <a:t>$534</a:t>
            </a:r>
          </a:p>
          <a:p>
            <a:endParaRPr lang="en-US" dirty="0"/>
          </a:p>
          <a:p>
            <a:endParaRPr lang="en-US" dirty="0"/>
          </a:p>
        </p:txBody>
      </p:sp>
    </p:spTree>
    <p:extLst>
      <p:ext uri="{BB962C8B-B14F-4D97-AF65-F5344CB8AC3E}">
        <p14:creationId xmlns:p14="http://schemas.microsoft.com/office/powerpoint/2010/main" val="28577830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28AE8-3056-4528-8356-A303750FAD6F}"/>
              </a:ext>
            </a:extLst>
          </p:cNvPr>
          <p:cNvSpPr>
            <a:spLocks noGrp="1"/>
          </p:cNvSpPr>
          <p:nvPr>
            <p:ph type="title"/>
          </p:nvPr>
        </p:nvSpPr>
        <p:spPr/>
        <p:txBody>
          <a:bodyPr>
            <a:normAutofit fontScale="90000"/>
          </a:bodyPr>
          <a:lstStyle/>
          <a:p>
            <a:pPr algn="ctr"/>
            <a:r>
              <a:rPr lang="en-US" dirty="0">
                <a:latin typeface="Helvetica"/>
                <a:cs typeface="Helvetica"/>
              </a:rPr>
              <a:t>Access &amp; Platforms (Michael) 3:05-3:09</a:t>
            </a:r>
            <a:endParaRPr lang="en-US" dirty="0"/>
          </a:p>
        </p:txBody>
      </p:sp>
      <p:sp>
        <p:nvSpPr>
          <p:cNvPr id="3" name="Content Placeholder 2">
            <a:extLst>
              <a:ext uri="{FF2B5EF4-FFF2-40B4-BE49-F238E27FC236}">
                <a16:creationId xmlns:a16="http://schemas.microsoft.com/office/drawing/2014/main" id="{2FF58ECE-5F3F-4F87-B8AE-9CB77EEA0E15}"/>
              </a:ext>
            </a:extLst>
          </p:cNvPr>
          <p:cNvSpPr>
            <a:spLocks noGrp="1"/>
          </p:cNvSpPr>
          <p:nvPr>
            <p:ph sz="quarter" idx="12"/>
          </p:nvPr>
        </p:nvSpPr>
        <p:spPr/>
        <p:txBody>
          <a:bodyPr vert="horz" lIns="91440" tIns="45720" rIns="91440" bIns="45720" rtlCol="0" anchor="t">
            <a:normAutofit/>
          </a:bodyPr>
          <a:lstStyle/>
          <a:p>
            <a:r>
              <a:rPr lang="en-US" b="1" dirty="0">
                <a:latin typeface="Helvetica"/>
                <a:cs typeface="Helvetica"/>
              </a:rPr>
              <a:t>How to access CJ Threads:</a:t>
            </a:r>
            <a:endParaRPr lang="en-US" b="1">
              <a:cs typeface="Helvetica"/>
            </a:endParaRPr>
          </a:p>
          <a:p>
            <a:pPr marL="1771650" lvl="2" indent="-514350">
              <a:buAutoNum type="arabicPeriod"/>
            </a:pPr>
            <a:r>
              <a:rPr lang="en-US" dirty="0">
                <a:latin typeface="Helvetica"/>
                <a:cs typeface="Helvetica"/>
                <a:hlinkClick r:id="rId3"/>
              </a:rPr>
              <a:t>Microsoft Store</a:t>
            </a:r>
            <a:endParaRPr lang="en-US">
              <a:latin typeface="Helvetica"/>
              <a:cs typeface="Helvetica"/>
            </a:endParaRPr>
          </a:p>
          <a:p>
            <a:pPr marL="1771650" lvl="2" indent="-514350">
              <a:buAutoNum type="arabicPeriod"/>
            </a:pPr>
            <a:r>
              <a:rPr lang="en-US" dirty="0">
                <a:latin typeface="Helvetica"/>
                <a:cs typeface="Helvetica"/>
                <a:hlinkClick r:id="rId4"/>
              </a:rPr>
              <a:t>APH shop website</a:t>
            </a:r>
            <a:endParaRPr lang="en-US">
              <a:latin typeface="Helvetica"/>
              <a:cs typeface="Helvetica"/>
            </a:endParaRPr>
          </a:p>
          <a:p>
            <a:pPr marL="1771650" lvl="2" indent="-514350">
              <a:buAutoNum type="arabicPeriod"/>
            </a:pPr>
            <a:r>
              <a:rPr lang="en-US" dirty="0">
                <a:latin typeface="Helvetica"/>
                <a:cs typeface="Helvetica"/>
                <a:hlinkClick r:id="rId5"/>
              </a:rPr>
              <a:t>Code Jumper website</a:t>
            </a:r>
            <a:endParaRPr lang="en-US">
              <a:latin typeface="Helvetica"/>
              <a:cs typeface="Helvetica"/>
            </a:endParaRPr>
          </a:p>
          <a:p>
            <a:pPr marL="1257300" lvl="2" indent="0">
              <a:buNone/>
            </a:pPr>
            <a:endParaRPr lang="en-US" sz="2800" dirty="0">
              <a:latin typeface="Helvetica"/>
              <a:cs typeface="Helvetica"/>
            </a:endParaRPr>
          </a:p>
          <a:p>
            <a:pPr marL="1257300" lvl="2" indent="0">
              <a:buNone/>
            </a:pPr>
            <a:endParaRPr lang="en-US" sz="12000" dirty="0">
              <a:latin typeface="Helvetica"/>
              <a:cs typeface="Helvetica"/>
            </a:endParaRPr>
          </a:p>
          <a:p>
            <a:pPr marL="1428750" lvl="1" indent="-514350"/>
            <a:endParaRPr lang="en-US" dirty="0">
              <a:latin typeface="Helvetica"/>
              <a:cs typeface="Helvetica"/>
            </a:endParaRPr>
          </a:p>
          <a:p>
            <a:pPr marL="914400" lvl="1" indent="0">
              <a:buNone/>
            </a:pPr>
            <a:endParaRPr lang="en-US" dirty="0">
              <a:latin typeface="Helvetica"/>
              <a:cs typeface="Helvetica"/>
            </a:endParaRPr>
          </a:p>
          <a:p>
            <a:pPr marL="457200" indent="-457200">
              <a:buChar char="•"/>
            </a:pPr>
            <a:endParaRPr lang="en-US" dirty="0">
              <a:latin typeface="Helvetica"/>
              <a:cs typeface="Helvetica"/>
            </a:endParaRPr>
          </a:p>
          <a:p>
            <a:endParaRPr lang="en-US" b="1" dirty="0">
              <a:latin typeface="Helvetica"/>
              <a:cs typeface="Helvetica"/>
            </a:endParaRPr>
          </a:p>
          <a:p>
            <a:pPr marL="1143000" lvl="1" indent="-457200"/>
            <a:endParaRPr lang="en-US" b="1" dirty="0">
              <a:latin typeface="Helvetica"/>
              <a:cs typeface="Helvetica"/>
            </a:endParaRPr>
          </a:p>
          <a:p>
            <a:pPr marL="1143000" lvl="1" indent="-457200"/>
            <a:endParaRPr lang="en-US" b="1" dirty="0">
              <a:latin typeface="Helvetica"/>
              <a:cs typeface="Helvetica"/>
            </a:endParaRPr>
          </a:p>
          <a:p>
            <a:endParaRPr lang="en-US" dirty="0">
              <a:latin typeface="Helvetica"/>
              <a:cs typeface="Helvetica"/>
            </a:endParaRPr>
          </a:p>
          <a:p>
            <a:endParaRPr lang="en-US" dirty="0">
              <a:latin typeface="Helvetica"/>
              <a:cs typeface="Helvetica"/>
            </a:endParaRPr>
          </a:p>
          <a:p>
            <a:pPr marL="457200" indent="-457200">
              <a:buChar char="•"/>
            </a:pPr>
            <a:endParaRPr lang="en-US" b="1" dirty="0">
              <a:latin typeface="Helvetica"/>
              <a:cs typeface="Helvetica"/>
            </a:endParaRPr>
          </a:p>
          <a:p>
            <a:endParaRPr lang="en-US" b="1" dirty="0">
              <a:latin typeface="Helvetica"/>
              <a:cs typeface="Helvetica"/>
            </a:endParaRPr>
          </a:p>
        </p:txBody>
      </p:sp>
      <p:sp>
        <p:nvSpPr>
          <p:cNvPr id="4" name="Footer Placeholder 3">
            <a:extLst>
              <a:ext uri="{FF2B5EF4-FFF2-40B4-BE49-F238E27FC236}">
                <a16:creationId xmlns:a16="http://schemas.microsoft.com/office/drawing/2014/main" id="{3D1F5574-F98C-4F69-B239-DF3F4356BF8D}"/>
              </a:ext>
            </a:extLst>
          </p:cNvPr>
          <p:cNvSpPr>
            <a:spLocks noGrp="1"/>
          </p:cNvSpPr>
          <p:nvPr>
            <p:ph type="ftr" sz="quarter" idx="11"/>
          </p:nvPr>
        </p:nvSpPr>
        <p:spPr/>
        <p:txBody>
          <a:bodyPr/>
          <a:lstStyle/>
          <a:p>
            <a:pPr algn="r">
              <a:defRPr/>
            </a:pPr>
            <a:r>
              <a:rPr lang="en-US" b="1"/>
              <a:t>Code Jumper</a:t>
            </a:r>
            <a:endParaRPr lang="en-US"/>
          </a:p>
        </p:txBody>
      </p:sp>
    </p:spTree>
    <p:extLst>
      <p:ext uri="{BB962C8B-B14F-4D97-AF65-F5344CB8AC3E}">
        <p14:creationId xmlns:p14="http://schemas.microsoft.com/office/powerpoint/2010/main" val="34141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744510-65D3-E21A-98D5-ED91B0B85BD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F233358-F877-3882-F666-2BA342F70D82}"/>
              </a:ext>
            </a:extLst>
          </p:cNvPr>
          <p:cNvSpPr>
            <a:spLocks noGrp="1"/>
          </p:cNvSpPr>
          <p:nvPr>
            <p:ph type="title"/>
          </p:nvPr>
        </p:nvSpPr>
        <p:spPr/>
        <p:txBody>
          <a:bodyPr>
            <a:normAutofit fontScale="90000"/>
          </a:bodyPr>
          <a:lstStyle/>
          <a:p>
            <a:pPr algn="ctr"/>
            <a:r>
              <a:rPr lang="en-US" dirty="0">
                <a:latin typeface="Helvetica"/>
                <a:cs typeface="Helvetica"/>
              </a:rPr>
              <a:t>Installation &amp; Setup (Michael) 3:09-3:14</a:t>
            </a:r>
            <a:endParaRPr lang="en-US" dirty="0"/>
          </a:p>
        </p:txBody>
      </p:sp>
      <p:sp>
        <p:nvSpPr>
          <p:cNvPr id="5" name="Content Placeholder 4">
            <a:extLst>
              <a:ext uri="{FF2B5EF4-FFF2-40B4-BE49-F238E27FC236}">
                <a16:creationId xmlns:a16="http://schemas.microsoft.com/office/drawing/2014/main" id="{B21B5D62-BC9D-91A4-AE80-4B516E58C8DF}"/>
              </a:ext>
            </a:extLst>
          </p:cNvPr>
          <p:cNvSpPr>
            <a:spLocks noGrp="1"/>
          </p:cNvSpPr>
          <p:nvPr>
            <p:ph sz="quarter" idx="12"/>
          </p:nvPr>
        </p:nvSpPr>
        <p:spPr/>
        <p:txBody>
          <a:bodyPr vert="horz" lIns="91440" tIns="45720" rIns="91440" bIns="45720" rtlCol="0" anchor="t">
            <a:normAutofit/>
          </a:bodyPr>
          <a:lstStyle/>
          <a:p>
            <a:r>
              <a:rPr lang="en-US" b="1" dirty="0">
                <a:latin typeface="Helvetica"/>
                <a:cs typeface="Helvetica"/>
              </a:rPr>
              <a:t>Steps for Installing CJ Threads</a:t>
            </a:r>
            <a:endParaRPr lang="en-US" dirty="0">
              <a:latin typeface="Helvetica"/>
            </a:endParaRPr>
          </a:p>
          <a:p>
            <a:endParaRPr lang="en-US" b="1" dirty="0">
              <a:latin typeface="Helvetica"/>
              <a:cs typeface="Helvetica"/>
            </a:endParaRPr>
          </a:p>
          <a:p>
            <a:r>
              <a:rPr lang="en-US" b="1" dirty="0">
                <a:latin typeface="Helvetica"/>
                <a:cs typeface="Helvetica"/>
              </a:rPr>
              <a:t>Getting Started Guide</a:t>
            </a:r>
            <a:r>
              <a:rPr lang="en-US" dirty="0">
                <a:latin typeface="Helvetica"/>
                <a:cs typeface="Helvetica"/>
              </a:rPr>
              <a:t> </a:t>
            </a:r>
            <a:r>
              <a:rPr lang="en-US" dirty="0">
                <a:solidFill>
                  <a:srgbClr val="131316"/>
                </a:solidFill>
                <a:latin typeface="Helvetica"/>
                <a:cs typeface="Helvetica"/>
              </a:rPr>
              <a:t>- </a:t>
            </a:r>
            <a:r>
              <a:rPr lang="en-US" dirty="0">
                <a:latin typeface="Helvetica"/>
                <a:cs typeface="Helvetica"/>
              </a:rPr>
              <a:t>Overview of installation (available in HTML and Word versions)</a:t>
            </a:r>
            <a:endParaRPr lang="en-US"/>
          </a:p>
          <a:p>
            <a:endParaRPr lang="en-US" dirty="0">
              <a:cs typeface="Helvetica"/>
            </a:endParaRPr>
          </a:p>
          <a:p>
            <a:endParaRPr lang="en-US" dirty="0"/>
          </a:p>
          <a:p>
            <a:endParaRPr lang="en-US" dirty="0"/>
          </a:p>
        </p:txBody>
      </p:sp>
    </p:spTree>
    <p:extLst>
      <p:ext uri="{BB962C8B-B14F-4D97-AF65-F5344CB8AC3E}">
        <p14:creationId xmlns:p14="http://schemas.microsoft.com/office/powerpoint/2010/main" val="793505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1F040F-0507-57FE-5562-155FBF18487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01EBA9C-9226-BC74-02C5-F19CAC993522}"/>
              </a:ext>
            </a:extLst>
          </p:cNvPr>
          <p:cNvSpPr>
            <a:spLocks noGrp="1"/>
          </p:cNvSpPr>
          <p:nvPr>
            <p:ph type="title"/>
          </p:nvPr>
        </p:nvSpPr>
        <p:spPr/>
        <p:txBody>
          <a:bodyPr>
            <a:normAutofit fontScale="90000"/>
          </a:bodyPr>
          <a:lstStyle/>
          <a:p>
            <a:pPr algn="ctr"/>
            <a:r>
              <a:rPr lang="en-US" dirty="0">
                <a:latin typeface="Helvetica"/>
                <a:cs typeface="Helvetica"/>
              </a:rPr>
              <a:t>Navigating CJ Threads (Liam) 3:14-3:44</a:t>
            </a:r>
          </a:p>
        </p:txBody>
      </p:sp>
      <p:sp>
        <p:nvSpPr>
          <p:cNvPr id="5" name="Content Placeholder 4">
            <a:extLst>
              <a:ext uri="{FF2B5EF4-FFF2-40B4-BE49-F238E27FC236}">
                <a16:creationId xmlns:a16="http://schemas.microsoft.com/office/drawing/2014/main" id="{C51EB762-B13F-057F-CBCE-7616BC996F2A}"/>
              </a:ext>
            </a:extLst>
          </p:cNvPr>
          <p:cNvSpPr>
            <a:spLocks noGrp="1"/>
          </p:cNvSpPr>
          <p:nvPr>
            <p:ph sz="quarter" idx="12"/>
          </p:nvPr>
        </p:nvSpPr>
        <p:spPr/>
        <p:txBody>
          <a:bodyPr vert="horz" lIns="91440" tIns="45720" rIns="91440" bIns="45720" rtlCol="0" anchor="t">
            <a:normAutofit/>
          </a:bodyPr>
          <a:lstStyle/>
          <a:p>
            <a:r>
              <a:rPr lang="en-US" b="1" dirty="0">
                <a:solidFill>
                  <a:srgbClr val="131316"/>
                </a:solidFill>
                <a:latin typeface="Helvetica"/>
                <a:cs typeface="Helvetica"/>
              </a:rPr>
              <a:t>Walkthrough of the On-Screen Interface</a:t>
            </a:r>
            <a:endParaRPr lang="en-US" b="1" dirty="0">
              <a:latin typeface="Helvetica"/>
              <a:cs typeface="Helvetica"/>
            </a:endParaRPr>
          </a:p>
          <a:p>
            <a:r>
              <a:rPr lang="en-US" b="1" dirty="0">
                <a:solidFill>
                  <a:srgbClr val="131316"/>
                </a:solidFill>
                <a:latin typeface="Helvetica"/>
                <a:cs typeface="Helvetica"/>
              </a:rPr>
              <a:t>Hotkeys Navigation Demo</a:t>
            </a:r>
            <a:endParaRPr lang="en-US" b="1" dirty="0">
              <a:latin typeface="Helvetica"/>
              <a:cs typeface="Helvetica"/>
            </a:endParaRPr>
          </a:p>
          <a:p>
            <a:r>
              <a:rPr lang="en-US" b="1">
                <a:solidFill>
                  <a:srgbClr val="131316"/>
                </a:solidFill>
                <a:latin typeface="Helvetica"/>
                <a:cs typeface="Helvetica"/>
              </a:rPr>
              <a:t>Definitions of Interface Elements</a:t>
            </a:r>
            <a:endParaRPr lang="en-US" b="1">
              <a:latin typeface="Helvetica"/>
              <a:cs typeface="Helvetica"/>
            </a:endParaRPr>
          </a:p>
          <a:p>
            <a:r>
              <a:rPr lang="en-US" b="1">
                <a:solidFill>
                  <a:srgbClr val="131316"/>
                </a:solidFill>
                <a:latin typeface="Helvetica"/>
                <a:cs typeface="Helvetica"/>
              </a:rPr>
              <a:t>Basic Build</a:t>
            </a:r>
            <a:endParaRPr lang="en-US" b="1">
              <a:latin typeface="Helvetica"/>
              <a:cs typeface="Helvetica"/>
            </a:endParaRPr>
          </a:p>
          <a:p>
            <a:endParaRPr lang="en-US" dirty="0">
              <a:solidFill>
                <a:srgbClr val="131316"/>
              </a:solidFill>
              <a:latin typeface="Helvetica" panose="020B0604020202020204" pitchFamily="34" charset="0"/>
              <a:cs typeface="Helvetica" panose="020B0604020202020204" pitchFamily="34" charset="0"/>
            </a:endParaRPr>
          </a:p>
          <a:p>
            <a:endParaRPr lang="en-US" dirty="0">
              <a:solidFill>
                <a:srgbClr val="131316"/>
              </a:solidFill>
              <a:cs typeface="Helvetica" pitchFamily="2" charset="0"/>
            </a:endParaRPr>
          </a:p>
          <a:p>
            <a:endParaRPr lang="en-US" dirty="0">
              <a:solidFill>
                <a:srgbClr val="131316"/>
              </a:solidFill>
              <a:latin typeface="Helvetica"/>
              <a:cs typeface="Helvetica"/>
            </a:endParaRPr>
          </a:p>
          <a:p>
            <a:endParaRPr lang="en-US" dirty="0">
              <a:solidFill>
                <a:srgbClr val="131316"/>
              </a:solidFill>
              <a:cs typeface="Helvetica" pitchFamily="2" charset="0"/>
            </a:endParaRPr>
          </a:p>
          <a:p>
            <a:endParaRPr lang="en-US" dirty="0">
              <a:solidFill>
                <a:srgbClr val="131316"/>
              </a:solidFill>
              <a:cs typeface="Helvetica" pitchFamily="2" charset="0"/>
            </a:endParaRPr>
          </a:p>
          <a:p>
            <a:endParaRPr lang="en-US" dirty="0">
              <a:solidFill>
                <a:srgbClr val="000000"/>
              </a:solidFill>
              <a:cs typeface="Helvetica" pitchFamily="2" charset="0"/>
            </a:endParaRPr>
          </a:p>
        </p:txBody>
      </p:sp>
    </p:spTree>
    <p:extLst>
      <p:ext uri="{BB962C8B-B14F-4D97-AF65-F5344CB8AC3E}">
        <p14:creationId xmlns:p14="http://schemas.microsoft.com/office/powerpoint/2010/main" val="1549655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766EE8-DE52-A769-520C-03CF02E0DDA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9AE99FA-6819-0B0A-D001-3C925C0DCD6E}"/>
              </a:ext>
            </a:extLst>
          </p:cNvPr>
          <p:cNvSpPr>
            <a:spLocks noGrp="1"/>
          </p:cNvSpPr>
          <p:nvPr>
            <p:ph type="title"/>
          </p:nvPr>
        </p:nvSpPr>
        <p:spPr/>
        <p:txBody>
          <a:bodyPr/>
          <a:lstStyle/>
          <a:p>
            <a:pPr algn="ctr"/>
            <a:r>
              <a:rPr lang="en-US" dirty="0">
                <a:latin typeface="Helvetica"/>
                <a:cs typeface="Helvetica"/>
              </a:rPr>
              <a:t>Q&amp;A Session (All) 3:44-3:54</a:t>
            </a:r>
          </a:p>
        </p:txBody>
      </p:sp>
      <p:sp>
        <p:nvSpPr>
          <p:cNvPr id="5" name="Content Placeholder 4">
            <a:extLst>
              <a:ext uri="{FF2B5EF4-FFF2-40B4-BE49-F238E27FC236}">
                <a16:creationId xmlns:a16="http://schemas.microsoft.com/office/drawing/2014/main" id="{90F73C93-96AA-9F22-A6D7-CD8D755A84CF}"/>
              </a:ext>
            </a:extLst>
          </p:cNvPr>
          <p:cNvSpPr>
            <a:spLocks noGrp="1"/>
          </p:cNvSpPr>
          <p:nvPr>
            <p:ph sz="quarter" idx="12"/>
          </p:nvPr>
        </p:nvSpPr>
        <p:spPr/>
        <p:txBody>
          <a:bodyPr vert="horz" lIns="91440" tIns="45720" rIns="91440" bIns="45720" rtlCol="0" anchor="t">
            <a:normAutofit/>
          </a:bodyPr>
          <a:lstStyle/>
          <a:p>
            <a:r>
              <a:rPr lang="en-US" b="1" dirty="0">
                <a:solidFill>
                  <a:srgbClr val="131316"/>
                </a:solidFill>
                <a:latin typeface="Helvetica"/>
                <a:cs typeface="Helvetica"/>
              </a:rPr>
              <a:t>Open Discussion / Participant Questions</a:t>
            </a:r>
            <a:r>
              <a:rPr lang="en-US" dirty="0">
                <a:solidFill>
                  <a:srgbClr val="131316"/>
                </a:solidFill>
                <a:latin typeface="Helvetica"/>
                <a:cs typeface="Helvetica"/>
              </a:rPr>
              <a:t> – Addressed at this time</a:t>
            </a:r>
            <a:endParaRPr lang="en-US" dirty="0"/>
          </a:p>
          <a:p>
            <a:endParaRPr lang="en-US" b="1" dirty="0">
              <a:solidFill>
                <a:srgbClr val="131316"/>
              </a:solidFill>
              <a:latin typeface="Helvetica"/>
              <a:cs typeface="Helvetica"/>
            </a:endParaRPr>
          </a:p>
          <a:p>
            <a:endParaRPr lang="en-US" dirty="0">
              <a:solidFill>
                <a:srgbClr val="131316"/>
              </a:solidFill>
              <a:latin typeface="Helvetica" panose="020B0604020202020204" pitchFamily="34" charset="0"/>
              <a:cs typeface="Helvetica" panose="020B0604020202020204" pitchFamily="34" charset="0"/>
            </a:endParaRPr>
          </a:p>
          <a:p>
            <a:endParaRPr lang="en-US" dirty="0">
              <a:solidFill>
                <a:srgbClr val="131316"/>
              </a:solidFill>
              <a:cs typeface="Helvetica" pitchFamily="2" charset="0"/>
            </a:endParaRPr>
          </a:p>
          <a:p>
            <a:endParaRPr lang="en-US" dirty="0">
              <a:solidFill>
                <a:srgbClr val="131316"/>
              </a:solidFill>
              <a:latin typeface="Helvetica"/>
              <a:cs typeface="Helvetica"/>
            </a:endParaRPr>
          </a:p>
          <a:p>
            <a:endParaRPr lang="en-US" dirty="0">
              <a:solidFill>
                <a:srgbClr val="131316"/>
              </a:solidFill>
              <a:cs typeface="Helvetica" pitchFamily="2" charset="0"/>
            </a:endParaRPr>
          </a:p>
          <a:p>
            <a:endParaRPr lang="en-US" dirty="0">
              <a:solidFill>
                <a:srgbClr val="131316"/>
              </a:solidFill>
              <a:cs typeface="Helvetica" pitchFamily="2" charset="0"/>
            </a:endParaRPr>
          </a:p>
          <a:p>
            <a:endParaRPr lang="en-US" dirty="0">
              <a:solidFill>
                <a:srgbClr val="000000"/>
              </a:solidFill>
              <a:cs typeface="Helvetica" pitchFamily="2" charset="0"/>
            </a:endParaRPr>
          </a:p>
        </p:txBody>
      </p:sp>
    </p:spTree>
    <p:extLst>
      <p:ext uri="{BB962C8B-B14F-4D97-AF65-F5344CB8AC3E}">
        <p14:creationId xmlns:p14="http://schemas.microsoft.com/office/powerpoint/2010/main" val="1197939171"/>
      </p:ext>
    </p:extLst>
  </p:cSld>
  <p:clrMapOvr>
    <a:masterClrMapping/>
  </p:clrMapOvr>
</p:sld>
</file>

<file path=ppt/theme/theme1.xml><?xml version="1.0" encoding="utf-8"?>
<a:theme xmlns:a="http://schemas.openxmlformats.org/drawingml/2006/main" name="Office Theme">
  <a:themeElements>
    <a:clrScheme name="APH">
      <a:dk1>
        <a:srgbClr val="000000"/>
      </a:dk1>
      <a:lt1>
        <a:srgbClr val="FFFFFF"/>
      </a:lt1>
      <a:dk2>
        <a:srgbClr val="5B6670"/>
      </a:dk2>
      <a:lt2>
        <a:srgbClr val="FFFFFF"/>
      </a:lt2>
      <a:accent1>
        <a:srgbClr val="E33E60"/>
      </a:accent1>
      <a:accent2>
        <a:srgbClr val="5CA0A7"/>
      </a:accent2>
      <a:accent3>
        <a:srgbClr val="FE9600"/>
      </a:accent3>
      <a:accent4>
        <a:srgbClr val="713F71"/>
      </a:accent4>
      <a:accent5>
        <a:srgbClr val="5B6670"/>
      </a:accent5>
      <a:accent6>
        <a:srgbClr val="E6365F"/>
      </a:accent6>
      <a:hlink>
        <a:srgbClr val="E92C5E"/>
      </a:hlink>
      <a:folHlink>
        <a:srgbClr val="57A1A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PH_Powerpoint" id="{66552749-CEEC-334D-A01A-FA40932FD875}" vid="{529E79DB-5CC3-6D4F-A529-A3B067114D0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840E83ECAD28640A917CB81A2099B9B" ma:contentTypeVersion="11" ma:contentTypeDescription="Create a new document." ma:contentTypeScope="" ma:versionID="adfe1d5cd2dcb2d7d8887a5a41456018">
  <xsd:schema xmlns:xsd="http://www.w3.org/2001/XMLSchema" xmlns:xs="http://www.w3.org/2001/XMLSchema" xmlns:p="http://schemas.microsoft.com/office/2006/metadata/properties" xmlns:ns2="83ae6285-e4bd-4761-a3b3-0292c650ce4c" xmlns:ns3="27ca51f2-c33d-444a-8a0d-cde4f0bb8838" targetNamespace="http://schemas.microsoft.com/office/2006/metadata/properties" ma:root="true" ma:fieldsID="5e794fbfdb179f58e9d992034419d2ac" ns2:_="" ns3:_="">
    <xsd:import namespace="83ae6285-e4bd-4761-a3b3-0292c650ce4c"/>
    <xsd:import namespace="27ca51f2-c33d-444a-8a0d-cde4f0bb883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ae6285-e4bd-4761-a3b3-0292c650ce4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ac181ec-6c34-4630-9754-a2a661e894c3"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7ca51f2-c33d-444a-8a0d-cde4f0bb883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198f9628-7c65-496d-b119-874c12176b34}" ma:internalName="TaxCatchAll" ma:showField="CatchAllData" ma:web="27ca51f2-c33d-444a-8a0d-cde4f0bb883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27ca51f2-c33d-444a-8a0d-cde4f0bb8838" xsi:nil="true"/>
    <lcf76f155ced4ddcb4097134ff3c332f xmlns="83ae6285-e4bd-4761-a3b3-0292c650ce4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6AE3D1B-D99E-4E16-B10A-08949F4A97DB}">
  <ds:schemaRefs>
    <ds:schemaRef ds:uri="http://schemas.microsoft.com/sharepoint/v3/contenttype/forms"/>
  </ds:schemaRefs>
</ds:datastoreItem>
</file>

<file path=customXml/itemProps2.xml><?xml version="1.0" encoding="utf-8"?>
<ds:datastoreItem xmlns:ds="http://schemas.openxmlformats.org/officeDocument/2006/customXml" ds:itemID="{84DFF428-8E22-4814-A13B-A8410C96C9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3ae6285-e4bd-4761-a3b3-0292c650ce4c"/>
    <ds:schemaRef ds:uri="27ca51f2-c33d-444a-8a0d-cde4f0bb883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D12A392-7DC7-44F2-9523-56FF79074AA1}">
  <ds:schemaRefs>
    <ds:schemaRef ds:uri="http://schemas.microsoft.com/office/2006/metadata/properties"/>
    <ds:schemaRef ds:uri="http://schemas.microsoft.com/office/infopath/2007/PartnerControls"/>
    <ds:schemaRef ds:uri="27ca51f2-c33d-444a-8a0d-cde4f0bb8838"/>
    <ds:schemaRef ds:uri="83ae6285-e4bd-4761-a3b3-0292c650ce4c"/>
  </ds:schemaRefs>
</ds:datastoreItem>
</file>

<file path=docProps/app.xml><?xml version="1.0" encoding="utf-8"?>
<Properties xmlns="http://schemas.openxmlformats.org/officeDocument/2006/extended-properties" xmlns:vt="http://schemas.openxmlformats.org/officeDocument/2006/docPropsVTypes">
  <TotalTime>56</TotalTime>
  <Words>1094</Words>
  <Application>Microsoft Office PowerPoint</Application>
  <PresentationFormat>Widescreen</PresentationFormat>
  <Paragraphs>96</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CJ Threads</vt:lpstr>
      <vt:lpstr>Agenda</vt:lpstr>
      <vt:lpstr>Welcome &amp; Overview (Katrina) 3:00-3:05</vt:lpstr>
      <vt:lpstr>Introduction to CJ Threads (Katrina)</vt:lpstr>
      <vt:lpstr>Price Drop as of 2/2/25 (Katrina)</vt:lpstr>
      <vt:lpstr>Access &amp; Platforms (Michael) 3:05-3:09</vt:lpstr>
      <vt:lpstr>Installation &amp; Setup (Michael) 3:09-3:14</vt:lpstr>
      <vt:lpstr>Navigating CJ Threads (Liam) 3:14-3:44</vt:lpstr>
      <vt:lpstr>Q&amp;A Session (All) 3:44-3:54</vt:lpstr>
      <vt:lpstr>Wrap-Up (Dot 6) 3:54-4:00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Katrina Best</dc:creator>
  <cp:lastModifiedBy>Katrina Best</cp:lastModifiedBy>
  <cp:revision>206</cp:revision>
  <dcterms:created xsi:type="dcterms:W3CDTF">2025-08-20T19:20:45Z</dcterms:created>
  <dcterms:modified xsi:type="dcterms:W3CDTF">2025-08-24T21:51:57Z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0x0101004840E83ECAD28640A917CB81A2099B9B</vt:lpwstr>
  </property>
  <property fmtid="{D5CDD505-2E9C-101B-9397-08002B2CF9AE}" pid="3" name="MediaServiceImageTags">
    <vt:lpwstr/>
  </property>
</Properties>
</file>